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8" r:id="rId2"/>
    <p:sldId id="317" r:id="rId3"/>
    <p:sldId id="329" r:id="rId4"/>
    <p:sldId id="330" r:id="rId5"/>
    <p:sldId id="331" r:id="rId6"/>
    <p:sldId id="333" r:id="rId7"/>
    <p:sldId id="349" r:id="rId8"/>
    <p:sldId id="350" r:id="rId9"/>
    <p:sldId id="337" r:id="rId10"/>
    <p:sldId id="335" r:id="rId11"/>
    <p:sldId id="332" r:id="rId12"/>
    <p:sldId id="340" r:id="rId13"/>
    <p:sldId id="339" r:id="rId14"/>
    <p:sldId id="338" r:id="rId15"/>
    <p:sldId id="336" r:id="rId16"/>
    <p:sldId id="352" r:id="rId17"/>
  </p:sldIdLst>
  <p:sldSz cx="12192000" cy="6858000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31"/>
            <p14:sldId id="333"/>
            <p14:sldId id="349"/>
            <p14:sldId id="350"/>
            <p14:sldId id="337"/>
            <p14:sldId id="335"/>
          </p14:sldIdLst>
        </p14:section>
        <p14:section name="content part" id="{BDF28326-BE8D-4AD0-A663-1FEC91D87506}">
          <p14:sldIdLst>
            <p14:sldId id="332"/>
            <p14:sldId id="340"/>
            <p14:sldId id="339"/>
            <p14:sldId id="338"/>
            <p14:sldId id="336"/>
            <p14:sldId id="352"/>
          </p14:sldIdLst>
        </p14:section>
        <p14:section name="proposal part optimization" id="{6F826376-7A83-4B0E-84A4-2BDA6F25354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231" userDrawn="1">
          <p15:clr>
            <a:srgbClr val="A4A3A4"/>
          </p15:clr>
        </p15:guide>
        <p15:guide id="2" pos="390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B2B2B2"/>
    <a:srgbClr val="5F5F5F"/>
    <a:srgbClr val="000099"/>
    <a:srgbClr val="292929"/>
    <a:srgbClr val="4D4D4D"/>
    <a:srgbClr val="0000FF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 showGuides="1">
      <p:cViewPr varScale="1">
        <p:scale>
          <a:sx n="120" d="100"/>
          <a:sy n="120" d="100"/>
        </p:scale>
        <p:origin x="510" y="84"/>
      </p:cViewPr>
      <p:guideLst>
        <p:guide orient="horz" pos="2231"/>
        <p:guide pos="39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10-29T08:54:06.010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smtClean="0"/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smtClean="0"/>
              <a:t>‹#›</a:t>
            </a:fld>
            <a:r>
              <a:rPr lang="en-US" altLang="zh-CN" dirty="0"/>
              <a:t>/15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  <a:t>2025/11/1</a:t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176115"/>
              </p:ext>
            </p:extLst>
          </p:nvPr>
        </p:nvGraphicFramePr>
        <p:xfrm>
          <a:off x="191344" y="980728"/>
          <a:ext cx="4104456" cy="4481214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KTK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WZ-1273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Customer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2025-141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Valid CAD file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12792-737.stp</a:t>
                      </a:r>
                      <a:r>
                        <a:rPr kumimoji="0" lang="en-US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/.pdf+12792-738.stp/.pdf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Part name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BMW NB5 CID LIGHT COVER LH+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BMW NB5 CID LIGHT COVER RH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Part number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12792-737+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12792-738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Material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de-DE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&gt;PP+TD20&lt;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Color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white </a:t>
                      </a:r>
                      <a:r>
                        <a:rPr kumimoji="0" lang="en-US" altLang="zh-CN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白色</a:t>
                      </a:r>
                      <a:endParaRPr kumimoji="0" lang="en-US" altLang="zh-CN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Shrinkage flow direction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1.013</a:t>
                      </a:r>
                      <a:r>
                        <a:rPr kumimoji="0" lang="zh-CN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， </a:t>
                      </a:r>
                      <a:r>
                        <a:rPr kumimoji="0" lang="en-US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pls confirm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Shrinkage cross direction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  <a:sym typeface="+mn-ea"/>
                        </a:rPr>
                        <a:t>1.013,</a:t>
                      </a:r>
                      <a:r>
                        <a:rPr kumimoji="0" lang="en-US" altLang="zh-CN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 </a:t>
                      </a:r>
                      <a:r>
                        <a:rPr kumimoji="0" lang="en-US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pls confirm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Surface cavity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4+4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3206115" y="594106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99965" y="980440"/>
            <a:ext cx="7264400" cy="4279265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010" y="1268730"/>
            <a:ext cx="2961640" cy="18243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560" y="1340485"/>
            <a:ext cx="3168015" cy="20046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155" y="3068955"/>
            <a:ext cx="2574925" cy="17964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4560" y="3284855"/>
            <a:ext cx="3002915" cy="171069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</a:p>
        </p:txBody>
      </p:sp>
      <p:graphicFrame>
        <p:nvGraphicFramePr>
          <p:cNvPr id="5" name="Tabelle 5"/>
          <p:cNvGraphicFramePr>
            <a:graphicFrameLocks noGrp="1"/>
          </p:cNvGraphicFramePr>
          <p:nvPr/>
        </p:nvGraphicFramePr>
        <p:xfrm>
          <a:off x="130701" y="980728"/>
          <a:ext cx="3517028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92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7043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layout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o.k. / n. o. k.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043"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</a:t>
                      </a:r>
                      <a:r>
                        <a:rPr lang="de-DE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bar horizontal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请提供？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043"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 bar vertikal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7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sym typeface="+mn-ea"/>
                        </a:rPr>
                        <a:t>请提供？</a:t>
                      </a:r>
                      <a:endParaRPr lang="zh-CN" alt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sym typeface="+mn-e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043"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</a:t>
                      </a:r>
                      <a:r>
                        <a:rPr lang="de-DE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hight</a:t>
                      </a:r>
                      <a:r>
                        <a:rPr lang="de-DE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min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7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sym typeface="+mn-ea"/>
                        </a:rPr>
                        <a:t>请提供？</a:t>
                      </a:r>
                      <a:endParaRPr lang="zh-CN" alt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sym typeface="+mn-e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7043"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 hight max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7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sym typeface="+mn-ea"/>
                        </a:rPr>
                        <a:t>请提供？</a:t>
                      </a:r>
                      <a:endParaRPr lang="zh-CN" alt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sym typeface="+mn-e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7043"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cavity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请提供？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7043"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core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+mn-ea"/>
                        </a:rPr>
                        <a:t>请提供？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7043"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nuzzle radius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de-DE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请提供？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20494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13" y="4292600"/>
            <a:ext cx="1225550" cy="17653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4" name="组合 13"/>
          <p:cNvGrpSpPr/>
          <p:nvPr/>
        </p:nvGrpSpPr>
        <p:grpSpPr>
          <a:xfrm>
            <a:off x="4121785" y="1844675"/>
            <a:ext cx="3449638" cy="3816350"/>
            <a:chOff x="2786050" y="1071550"/>
            <a:chExt cx="2571768" cy="3786228"/>
          </a:xfrm>
        </p:grpSpPr>
        <p:sp>
          <p:nvSpPr>
            <p:cNvPr id="35" name="矩形 7"/>
            <p:cNvSpPr/>
            <p:nvPr/>
          </p:nvSpPr>
          <p:spPr>
            <a:xfrm>
              <a:off x="2786050" y="1071550"/>
              <a:ext cx="2571768" cy="3786228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7" name="矩形 8"/>
            <p:cNvSpPr/>
            <p:nvPr/>
          </p:nvSpPr>
          <p:spPr>
            <a:xfrm>
              <a:off x="3249493" y="1549812"/>
              <a:ext cx="1616134" cy="2764343"/>
            </a:xfrm>
            <a:prstGeom prst="rect">
              <a:avLst/>
            </a:prstGeom>
            <a:noFill/>
            <a:ln w="34925" cap="flat" cmpd="sng">
              <a:solidFill>
                <a:srgbClr val="20202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45" name="椭圆 10"/>
            <p:cNvSpPr/>
            <p:nvPr/>
          </p:nvSpPr>
          <p:spPr>
            <a:xfrm>
              <a:off x="2818334" y="1192464"/>
              <a:ext cx="296158" cy="357520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47" name="椭圆 10"/>
            <p:cNvSpPr/>
            <p:nvPr/>
          </p:nvSpPr>
          <p:spPr>
            <a:xfrm>
              <a:off x="5054162" y="1182336"/>
              <a:ext cx="303301" cy="367648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48" name="椭圆 10"/>
            <p:cNvSpPr/>
            <p:nvPr/>
          </p:nvSpPr>
          <p:spPr>
            <a:xfrm>
              <a:off x="2815649" y="4329756"/>
              <a:ext cx="311238" cy="346549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50" name="椭圆 10"/>
            <p:cNvSpPr/>
            <p:nvPr/>
          </p:nvSpPr>
          <p:spPr>
            <a:xfrm>
              <a:off x="5054163" y="4319628"/>
              <a:ext cx="300615" cy="364924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51" name="直接连接符 50"/>
          <p:cNvCxnSpPr/>
          <p:nvPr/>
        </p:nvCxnSpPr>
        <p:spPr>
          <a:xfrm>
            <a:off x="4578985" y="1528763"/>
            <a:ext cx="0" cy="63182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rot="5400000">
            <a:off x="6819741" y="1834356"/>
            <a:ext cx="665163" cy="952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4596448" y="1762125"/>
            <a:ext cx="2535238" cy="7938"/>
          </a:xfrm>
          <a:prstGeom prst="line">
            <a:avLst/>
          </a:prstGeom>
          <a:ln w="31750">
            <a:solidFill>
              <a:srgbClr val="FF000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18"/>
          <p:cNvSpPr txBox="1"/>
          <p:nvPr/>
        </p:nvSpPr>
        <p:spPr>
          <a:xfrm>
            <a:off x="5654040" y="1412875"/>
            <a:ext cx="881380" cy="31877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anchor="t" anchorCtr="0">
            <a:no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470mm</a:t>
            </a:r>
          </a:p>
        </p:txBody>
      </p:sp>
      <p:cxnSp>
        <p:nvCxnSpPr>
          <p:cNvPr id="55" name="直接连接符 54"/>
          <p:cNvCxnSpPr/>
          <p:nvPr/>
        </p:nvCxnSpPr>
        <p:spPr>
          <a:xfrm>
            <a:off x="7363460" y="2319338"/>
            <a:ext cx="757238" cy="793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7322185" y="5111750"/>
            <a:ext cx="923925" cy="793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rot="5400000" flipH="1" flipV="1">
            <a:off x="6366510" y="3714750"/>
            <a:ext cx="2809875" cy="0"/>
          </a:xfrm>
          <a:prstGeom prst="line">
            <a:avLst/>
          </a:prstGeom>
          <a:ln w="31750">
            <a:solidFill>
              <a:srgbClr val="FF000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33"/>
          <p:cNvSpPr txBox="1"/>
          <p:nvPr/>
        </p:nvSpPr>
        <p:spPr>
          <a:xfrm rot="5400000">
            <a:off x="7614920" y="3627755"/>
            <a:ext cx="763905" cy="29337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anchor="t" anchorCtr="0">
            <a:no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470mm</a:t>
            </a:r>
          </a:p>
        </p:txBody>
      </p:sp>
      <p:sp>
        <p:nvSpPr>
          <p:cNvPr id="59" name="椭圆 10"/>
          <p:cNvSpPr/>
          <p:nvPr/>
        </p:nvSpPr>
        <p:spPr>
          <a:xfrm>
            <a:off x="4793298" y="2374900"/>
            <a:ext cx="379412" cy="338138"/>
          </a:xfrm>
          <a:prstGeom prst="ellipse">
            <a:avLst/>
          </a:prstGeom>
          <a:solidFill>
            <a:srgbClr val="00B050"/>
          </a:solidFill>
          <a:ln w="19050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en-US" altLang="zh-CN" sz="1500" dirty="0">
                <a:latin typeface="Arial" panose="020B0604020202020204" pitchFamily="34" charset="0"/>
                <a:ea typeface="黑体" panose="02010609060101010101" pitchFamily="49" charset="-122"/>
              </a:rPr>
              <a:t>GB</a:t>
            </a:r>
            <a:endParaRPr lang="zh-CN" altLang="en-US" sz="15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0" name="椭圆 10"/>
          <p:cNvSpPr/>
          <p:nvPr/>
        </p:nvSpPr>
        <p:spPr>
          <a:xfrm>
            <a:off x="6480810" y="2374900"/>
            <a:ext cx="379413" cy="338138"/>
          </a:xfrm>
          <a:prstGeom prst="ellipse">
            <a:avLst/>
          </a:prstGeom>
          <a:solidFill>
            <a:srgbClr val="00B050"/>
          </a:solidFill>
          <a:ln w="19050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en-US" altLang="zh-CN" sz="1500" dirty="0">
                <a:latin typeface="Arial" panose="020B0604020202020204" pitchFamily="34" charset="0"/>
                <a:ea typeface="黑体" panose="02010609060101010101" pitchFamily="49" charset="-122"/>
              </a:rPr>
              <a:t>GB</a:t>
            </a:r>
            <a:endParaRPr lang="zh-CN" altLang="en-US" sz="15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1" name="椭圆 10"/>
          <p:cNvSpPr/>
          <p:nvPr/>
        </p:nvSpPr>
        <p:spPr>
          <a:xfrm>
            <a:off x="4809173" y="4729163"/>
            <a:ext cx="379412" cy="338137"/>
          </a:xfrm>
          <a:prstGeom prst="ellipse">
            <a:avLst/>
          </a:prstGeom>
          <a:solidFill>
            <a:srgbClr val="00B050"/>
          </a:solidFill>
          <a:ln w="19050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en-US" altLang="zh-CN" sz="1500" dirty="0">
                <a:latin typeface="Arial" panose="020B0604020202020204" pitchFamily="34" charset="0"/>
                <a:ea typeface="黑体" panose="02010609060101010101" pitchFamily="49" charset="-122"/>
              </a:rPr>
              <a:t>GB</a:t>
            </a:r>
            <a:endParaRPr lang="zh-CN" altLang="en-US" sz="15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2" name="椭圆 10"/>
          <p:cNvSpPr/>
          <p:nvPr/>
        </p:nvSpPr>
        <p:spPr>
          <a:xfrm>
            <a:off x="6495098" y="4729163"/>
            <a:ext cx="381000" cy="338137"/>
          </a:xfrm>
          <a:prstGeom prst="ellipse">
            <a:avLst/>
          </a:prstGeom>
          <a:solidFill>
            <a:srgbClr val="00B050"/>
          </a:solidFill>
          <a:ln w="19050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en-US" altLang="zh-CN" sz="1500" dirty="0">
                <a:latin typeface="Arial" panose="020B0604020202020204" pitchFamily="34" charset="0"/>
                <a:ea typeface="黑体" panose="02010609060101010101" pitchFamily="49" charset="-122"/>
              </a:rPr>
              <a:t>GB</a:t>
            </a:r>
            <a:endParaRPr lang="zh-CN" altLang="en-US" sz="15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63" name="图片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7410" y="2780665"/>
            <a:ext cx="1273175" cy="76136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4" name="直接连接符 63"/>
          <p:cNvCxnSpPr/>
          <p:nvPr/>
        </p:nvCxnSpPr>
        <p:spPr>
          <a:xfrm flipV="1">
            <a:off x="8832215" y="1684973"/>
            <a:ext cx="0" cy="44767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0460" y="2098040"/>
            <a:ext cx="2288540" cy="215963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6" name="直接连接符 65"/>
          <p:cNvCxnSpPr/>
          <p:nvPr/>
        </p:nvCxnSpPr>
        <p:spPr>
          <a:xfrm flipV="1">
            <a:off x="10893425" y="1628458"/>
            <a:ext cx="0" cy="44767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 flipV="1">
            <a:off x="9984740" y="1916113"/>
            <a:ext cx="895350" cy="9525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/>
          <p:nvPr/>
        </p:nvCxnSpPr>
        <p:spPr>
          <a:xfrm flipH="1" flipV="1">
            <a:off x="8904605" y="1912303"/>
            <a:ext cx="864235" cy="3810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 68"/>
          <p:cNvSpPr/>
          <p:nvPr/>
        </p:nvSpPr>
        <p:spPr>
          <a:xfrm>
            <a:off x="9120505" y="1772920"/>
            <a:ext cx="1635760" cy="26035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250-750MM </a:t>
            </a:r>
          </a:p>
        </p:txBody>
      </p:sp>
      <p:cxnSp>
        <p:nvCxnSpPr>
          <p:cNvPr id="70" name="直接连接符 69"/>
          <p:cNvCxnSpPr/>
          <p:nvPr/>
        </p:nvCxnSpPr>
        <p:spPr>
          <a:xfrm>
            <a:off x="10893425" y="2937510"/>
            <a:ext cx="238125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10981055" y="3392170"/>
            <a:ext cx="238125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/>
          <p:nvPr/>
        </p:nvCxnSpPr>
        <p:spPr>
          <a:xfrm flipV="1">
            <a:off x="11045825" y="2920048"/>
            <a:ext cx="0" cy="504190"/>
          </a:xfrm>
          <a:prstGeom prst="straightConnector1">
            <a:avLst/>
          </a:prstGeom>
          <a:ln w="19050">
            <a:solidFill>
              <a:srgbClr val="FF3300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44"/>
          <p:cNvSpPr txBox="1"/>
          <p:nvPr/>
        </p:nvSpPr>
        <p:spPr>
          <a:xfrm>
            <a:off x="11064875" y="3847465"/>
            <a:ext cx="1066800" cy="24828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no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黑体" panose="02010609060101010101" pitchFamily="49" charset="-122"/>
              </a:rPr>
              <a:t>∅：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125mm        </a:t>
            </a:r>
          </a:p>
        </p:txBody>
      </p:sp>
      <p:cxnSp>
        <p:nvCxnSpPr>
          <p:cNvPr id="74" name="直接箭头连接符 73"/>
          <p:cNvCxnSpPr>
            <a:cxnSpLocks/>
          </p:cNvCxnSpPr>
          <p:nvPr/>
        </p:nvCxnSpPr>
        <p:spPr>
          <a:xfrm flipV="1">
            <a:off x="8506778" y="3232367"/>
            <a:ext cx="264477" cy="1090078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47"/>
          <p:cNvSpPr txBox="1"/>
          <p:nvPr/>
        </p:nvSpPr>
        <p:spPr>
          <a:xfrm>
            <a:off x="11245850" y="2163445"/>
            <a:ext cx="92900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SR</a:t>
            </a:r>
            <a:r>
              <a:rPr lang="zh-CN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：</a:t>
            </a:r>
            <a:r>
              <a:rPr lang="en-AU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?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       </a:t>
            </a:r>
          </a:p>
        </p:txBody>
      </p:sp>
      <p:cxnSp>
        <p:nvCxnSpPr>
          <p:cNvPr id="76" name="直接箭头连接符 75"/>
          <p:cNvCxnSpPr>
            <a:stCxn id="75" idx="1"/>
          </p:cNvCxnSpPr>
          <p:nvPr/>
        </p:nvCxnSpPr>
        <p:spPr>
          <a:xfrm flipH="1">
            <a:off x="11136630" y="2300923"/>
            <a:ext cx="109220" cy="767080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4"/>
          <p:cNvSpPr txBox="1"/>
          <p:nvPr/>
        </p:nvSpPr>
        <p:spPr>
          <a:xfrm>
            <a:off x="407670" y="4721225"/>
            <a:ext cx="2249805" cy="651992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ARBURG</a:t>
            </a: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470 C 1500-350</a:t>
            </a: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endParaRPr lang="en-US" altLang="zh-CN" dirty="0">
              <a:solidFill>
                <a:srgbClr val="FF0000"/>
              </a:solidFill>
              <a:latin typeface="Calibri" panose="020F0502020204030204" pitchFamily="34" charset="0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7780" y="2708910"/>
            <a:ext cx="1355090" cy="1934210"/>
          </a:xfrm>
          <a:prstGeom prst="rect">
            <a:avLst/>
          </a:prstGeom>
        </p:spPr>
      </p:pic>
      <p:sp>
        <p:nvSpPr>
          <p:cNvPr id="7" name="TextBox 33"/>
          <p:cNvSpPr txBox="1"/>
          <p:nvPr/>
        </p:nvSpPr>
        <p:spPr>
          <a:xfrm>
            <a:off x="7363460" y="1223056"/>
            <a:ext cx="3529965" cy="29337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anchor="t" anchorCtr="0">
            <a:no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Can help to provide more info. For ejector rod?</a:t>
            </a:r>
          </a:p>
        </p:txBody>
      </p:sp>
      <p:cxnSp>
        <p:nvCxnSpPr>
          <p:cNvPr id="8" name="直接箭头连接符 7"/>
          <p:cNvCxnSpPr>
            <a:cxnSpLocks/>
          </p:cNvCxnSpPr>
          <p:nvPr/>
        </p:nvCxnSpPr>
        <p:spPr>
          <a:xfrm>
            <a:off x="8219323" y="1525951"/>
            <a:ext cx="685282" cy="1650579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4">
            <a:extLst>
              <a:ext uri="{FF2B5EF4-FFF2-40B4-BE49-F238E27FC236}">
                <a16:creationId xmlns:a16="http://schemas.microsoft.com/office/drawing/2014/main" id="{4AF5097B-FA93-2E4D-E6D2-9C30CFF3B8DE}"/>
              </a:ext>
            </a:extLst>
          </p:cNvPr>
          <p:cNvSpPr txBox="1"/>
          <p:nvPr/>
        </p:nvSpPr>
        <p:spPr>
          <a:xfrm>
            <a:off x="8221047" y="4367444"/>
            <a:ext cx="1066800" cy="24828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no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黑体" panose="02010609060101010101" pitchFamily="49" charset="-122"/>
              </a:rPr>
              <a:t>∅：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125mm       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B63C9FA-4675-9899-C5D1-1B946584ECE0}"/>
              </a:ext>
            </a:extLst>
          </p:cNvPr>
          <p:cNvSpPr/>
          <p:nvPr/>
        </p:nvSpPr>
        <p:spPr bwMode="auto">
          <a:xfrm>
            <a:off x="8771254" y="2901186"/>
            <a:ext cx="78835" cy="49098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902948C3-4FFE-9980-6CC6-7C9242F7D2DA}"/>
              </a:ext>
            </a:extLst>
          </p:cNvPr>
          <p:cNvCxnSpPr>
            <a:cxnSpLocks/>
            <a:stCxn id="73" idx="0"/>
          </p:cNvCxnSpPr>
          <p:nvPr/>
        </p:nvCxnSpPr>
        <p:spPr>
          <a:xfrm flipH="1" flipV="1">
            <a:off x="11020742" y="3458193"/>
            <a:ext cx="577533" cy="389272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</a:p>
        </p:txBody>
      </p:sp>
      <p:sp>
        <p:nvSpPr>
          <p:cNvPr id="77" name="文本框 4"/>
          <p:cNvSpPr txBox="1"/>
          <p:nvPr/>
        </p:nvSpPr>
        <p:spPr>
          <a:xfrm>
            <a:off x="4235450" y="3068954"/>
            <a:ext cx="2364606" cy="72008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pPr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cavity side :  S.P.I. B 2</a:t>
            </a:r>
          </a:p>
          <a:p>
            <a:pPr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core  side :  S.P.I. B 2</a:t>
            </a:r>
            <a:endParaRPr lang="en-US" altLang="zh-CN" dirty="0">
              <a:solidFill>
                <a:srgbClr val="FF0000"/>
              </a:solidFill>
              <a:latin typeface="Calibri" panose="020F0502020204030204" pitchFamily="34" charset="0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945" y="908685"/>
            <a:ext cx="4192905" cy="22421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705" y="1052830"/>
            <a:ext cx="4154805" cy="20415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805" y="3356610"/>
            <a:ext cx="4279900" cy="20142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6090" y="3284855"/>
            <a:ext cx="3759835" cy="2376170"/>
          </a:xfrm>
          <a:prstGeom prst="rect">
            <a:avLst/>
          </a:prstGeom>
        </p:spPr>
      </p:pic>
      <p:sp>
        <p:nvSpPr>
          <p:cNvPr id="27650" name="Text Box 4"/>
          <p:cNvSpPr txBox="1"/>
          <p:nvPr/>
        </p:nvSpPr>
        <p:spPr>
          <a:xfrm>
            <a:off x="8328343" y="5661025"/>
            <a:ext cx="1065212" cy="2762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Core：后模  </a:t>
            </a:r>
          </a:p>
        </p:txBody>
      </p:sp>
      <p:sp>
        <p:nvSpPr>
          <p:cNvPr id="27655" name="Text Box 4"/>
          <p:cNvSpPr txBox="1"/>
          <p:nvPr/>
        </p:nvSpPr>
        <p:spPr>
          <a:xfrm>
            <a:off x="2567940" y="5156835"/>
            <a:ext cx="1105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Cavity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sym typeface="黑体" panose="02010609060101010101" pitchFamily="49" charset="-122"/>
              </a:rPr>
              <a:t>：</a:t>
            </a:r>
            <a:r>
              <a:rPr lang="zh-CN" altLang="en-US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前模</a:t>
            </a:r>
            <a:endParaRPr lang="zh-CN" altLang="en-US" sz="1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2670" y="980440"/>
            <a:ext cx="818515" cy="433641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480" y="2996565"/>
            <a:ext cx="3882390" cy="27057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95" y="3356610"/>
            <a:ext cx="4318635" cy="211963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770" y="1052830"/>
            <a:ext cx="4878070" cy="23933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8255" y="1484630"/>
            <a:ext cx="880110" cy="38906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80" y="2996565"/>
            <a:ext cx="1152525" cy="7048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4290" y="1124585"/>
            <a:ext cx="4405630" cy="20491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36630" y="1412240"/>
            <a:ext cx="749935" cy="35185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2215" y="3068955"/>
            <a:ext cx="1066800" cy="771525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 flipH="1" flipV="1">
            <a:off x="1631950" y="2204720"/>
            <a:ext cx="935990" cy="108013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2" name="文本框 11"/>
          <p:cNvSpPr txBox="1"/>
          <p:nvPr/>
        </p:nvSpPr>
        <p:spPr>
          <a:xfrm>
            <a:off x="4223792" y="875893"/>
            <a:ext cx="2802370" cy="55399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000" dirty="0"/>
              <a:t>箭头指示深红色区域成型后会有缩水印，</a:t>
            </a:r>
          </a:p>
          <a:p>
            <a:pPr algn="l"/>
            <a:r>
              <a:rPr lang="zh-CN" altLang="zh-CN" sz="1000" dirty="0"/>
              <a:t>为防止产品表面有缩水风险，建议调整肉厚</a:t>
            </a:r>
            <a:r>
              <a:rPr lang="zh-CN" altLang="en-US" sz="1000" dirty="0"/>
              <a:t>。</a:t>
            </a:r>
            <a:endParaRPr lang="en-US" altLang="zh-CN" sz="1000" dirty="0"/>
          </a:p>
          <a:p>
            <a:r>
              <a:rPr lang="en-US" altLang="zh-CN" sz="1000" dirty="0"/>
              <a:t>carmine area with sink mark risk, is it OK?</a:t>
            </a:r>
            <a:endParaRPr lang="zh-CN" altLang="en-US" sz="1000" dirty="0"/>
          </a:p>
        </p:txBody>
      </p:sp>
      <p:cxnSp>
        <p:nvCxnSpPr>
          <p:cNvPr id="14" name="直接箭头连接符 13"/>
          <p:cNvCxnSpPr/>
          <p:nvPr/>
        </p:nvCxnSpPr>
        <p:spPr>
          <a:xfrm flipH="1" flipV="1">
            <a:off x="1631950" y="1988820"/>
            <a:ext cx="935990" cy="129603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5" name="直接箭头连接符 14"/>
          <p:cNvCxnSpPr/>
          <p:nvPr/>
        </p:nvCxnSpPr>
        <p:spPr>
          <a:xfrm flipH="1" flipV="1">
            <a:off x="1127760" y="1772285"/>
            <a:ext cx="1440180" cy="158432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6" name="直接箭头连接符 15"/>
          <p:cNvCxnSpPr/>
          <p:nvPr/>
        </p:nvCxnSpPr>
        <p:spPr>
          <a:xfrm flipH="1" flipV="1">
            <a:off x="2495550" y="1484630"/>
            <a:ext cx="72390" cy="180022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7" name="直接箭头连接符 16"/>
          <p:cNvCxnSpPr/>
          <p:nvPr/>
        </p:nvCxnSpPr>
        <p:spPr>
          <a:xfrm flipV="1">
            <a:off x="2567940" y="2276475"/>
            <a:ext cx="1224280" cy="100838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8" name="直接箭头连接符 17"/>
          <p:cNvCxnSpPr/>
          <p:nvPr/>
        </p:nvCxnSpPr>
        <p:spPr>
          <a:xfrm flipH="1" flipV="1">
            <a:off x="1343660" y="4725035"/>
            <a:ext cx="720090" cy="115189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9" name="直接箭头连接符 18"/>
          <p:cNvCxnSpPr/>
          <p:nvPr/>
        </p:nvCxnSpPr>
        <p:spPr>
          <a:xfrm flipV="1">
            <a:off x="2063750" y="4509135"/>
            <a:ext cx="1296035" cy="129603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0" name="直接箭头连接符 19"/>
          <p:cNvCxnSpPr/>
          <p:nvPr/>
        </p:nvCxnSpPr>
        <p:spPr>
          <a:xfrm flipV="1">
            <a:off x="2135505" y="5156835"/>
            <a:ext cx="1008380" cy="64833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1" name="直接箭头连接符 20"/>
          <p:cNvCxnSpPr/>
          <p:nvPr/>
        </p:nvCxnSpPr>
        <p:spPr>
          <a:xfrm flipH="1" flipV="1">
            <a:off x="1271905" y="4940935"/>
            <a:ext cx="791845" cy="93599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2" name="直接箭头连接符 21"/>
          <p:cNvCxnSpPr/>
          <p:nvPr/>
        </p:nvCxnSpPr>
        <p:spPr>
          <a:xfrm flipV="1">
            <a:off x="7392035" y="4364990"/>
            <a:ext cx="504825" cy="115189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3" name="直接箭头连接符 22"/>
          <p:cNvCxnSpPr/>
          <p:nvPr/>
        </p:nvCxnSpPr>
        <p:spPr>
          <a:xfrm flipV="1">
            <a:off x="7392035" y="5156835"/>
            <a:ext cx="576580" cy="36004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4" name="直接箭头连接符 23"/>
          <p:cNvCxnSpPr/>
          <p:nvPr/>
        </p:nvCxnSpPr>
        <p:spPr>
          <a:xfrm flipH="1" flipV="1">
            <a:off x="10128885" y="5372735"/>
            <a:ext cx="1080135" cy="57658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5" name="直接箭头连接符 24"/>
          <p:cNvCxnSpPr/>
          <p:nvPr/>
        </p:nvCxnSpPr>
        <p:spPr>
          <a:xfrm flipH="1" flipV="1">
            <a:off x="9984740" y="5516880"/>
            <a:ext cx="1351280" cy="55943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6" name="直接箭头连接符 25"/>
          <p:cNvCxnSpPr/>
          <p:nvPr/>
        </p:nvCxnSpPr>
        <p:spPr>
          <a:xfrm flipH="1" flipV="1">
            <a:off x="7824470" y="1916430"/>
            <a:ext cx="1007745" cy="100838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7" name="直接箭头连接符 26"/>
          <p:cNvCxnSpPr/>
          <p:nvPr/>
        </p:nvCxnSpPr>
        <p:spPr>
          <a:xfrm flipV="1">
            <a:off x="8815705" y="1484630"/>
            <a:ext cx="233045" cy="149479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8" name="直接箭头连接符 27"/>
          <p:cNvCxnSpPr/>
          <p:nvPr/>
        </p:nvCxnSpPr>
        <p:spPr>
          <a:xfrm flipV="1">
            <a:off x="8832215" y="2204720"/>
            <a:ext cx="936625" cy="79184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9" name="直接箭头连接符 28"/>
          <p:cNvCxnSpPr>
            <a:stCxn id="11" idx="0"/>
          </p:cNvCxnSpPr>
          <p:nvPr/>
        </p:nvCxnSpPr>
        <p:spPr>
          <a:xfrm flipV="1">
            <a:off x="9365615" y="2060575"/>
            <a:ext cx="619125" cy="100838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0" name="直接箭头连接符 29"/>
          <p:cNvCxnSpPr>
            <a:stCxn id="11" idx="0"/>
          </p:cNvCxnSpPr>
          <p:nvPr/>
        </p:nvCxnSpPr>
        <p:spPr>
          <a:xfrm flipV="1">
            <a:off x="9365615" y="1988820"/>
            <a:ext cx="979170" cy="1080135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" y="1484630"/>
            <a:ext cx="5567045" cy="3241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855" y="1700530"/>
            <a:ext cx="5755640" cy="3374390"/>
          </a:xfrm>
          <a:prstGeom prst="rect">
            <a:avLst/>
          </a:prstGeom>
        </p:spPr>
      </p:pic>
      <p:sp>
        <p:nvSpPr>
          <p:cNvPr id="6" name="文本框 11"/>
          <p:cNvSpPr txBox="1"/>
          <p:nvPr/>
        </p:nvSpPr>
        <p:spPr>
          <a:xfrm>
            <a:off x="5015865" y="3644900"/>
            <a:ext cx="1689735" cy="24511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 algn="l" eaLnBrk="0" hangingPunct="0"/>
            <a:r>
              <a:rPr lang="zh-CN" altLang="en-US" sz="1000" dirty="0">
                <a:latin typeface="Arial" panose="020B0604020202020204" pitchFamily="34" charset="0"/>
                <a:ea typeface="黑体" panose="02010609060101010101" pitchFamily="49" charset="-122"/>
              </a:rPr>
              <a:t>穴号：</a:t>
            </a:r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en-AU" altLang="en-US" sz="1000" dirty="0">
                <a:latin typeface="Arial" panose="020B0604020202020204" pitchFamily="34" charset="0"/>
                <a:ea typeface="黑体" panose="02010609060101010101" pitchFamily="49" charset="-122"/>
              </a:rPr>
              <a:t>/2/3/4</a:t>
            </a:r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</a:rPr>
              <a:t> &gt;PP+TD20&lt;</a:t>
            </a:r>
          </a:p>
        </p:txBody>
      </p:sp>
      <p:sp>
        <p:nvSpPr>
          <p:cNvPr id="7" name="文本框 11"/>
          <p:cNvSpPr txBox="1"/>
          <p:nvPr/>
        </p:nvSpPr>
        <p:spPr>
          <a:xfrm>
            <a:off x="3143885" y="2420620"/>
            <a:ext cx="955040" cy="24511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 algn="l" eaLnBrk="0" hangingPunct="0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</a:rPr>
              <a:t>&gt;PP+TD20&lt;1</a:t>
            </a:r>
          </a:p>
        </p:txBody>
      </p:sp>
      <p:sp>
        <p:nvSpPr>
          <p:cNvPr id="8" name="文本框 11"/>
          <p:cNvSpPr txBox="1"/>
          <p:nvPr/>
        </p:nvSpPr>
        <p:spPr>
          <a:xfrm>
            <a:off x="7608570" y="2492375"/>
            <a:ext cx="955040" cy="24511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 algn="l" eaLnBrk="0" hangingPunct="0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</a:rPr>
              <a:t>&gt;PP+TD20&lt;1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232400" y="5074920"/>
            <a:ext cx="199285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请确认</a:t>
            </a:r>
            <a:r>
              <a:rPr lang="zh-CN" altLang="en-US" sz="1200" dirty="0">
                <a:sym typeface="+mn-ea"/>
              </a:rPr>
              <a:t>产品晒字信息</a:t>
            </a:r>
            <a:endParaRPr lang="en-US" altLang="zh-CN" sz="1200" dirty="0">
              <a:sym typeface="+mn-ea"/>
            </a:endParaRPr>
          </a:p>
          <a:p>
            <a:pPr algn="l"/>
            <a:r>
              <a:rPr lang="en-US" altLang="zh-CN" sz="1200" dirty="0">
                <a:sym typeface="+mn-ea"/>
              </a:rPr>
              <a:t>Pls confirm engraving info.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 based on 2D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0" y="1268730"/>
            <a:ext cx="5753735" cy="40500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145" y="1231265"/>
            <a:ext cx="5762625" cy="408749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896" y="2276872"/>
            <a:ext cx="6868795" cy="26320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219203" y="5446727"/>
            <a:ext cx="758034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此温度感应器</a:t>
            </a:r>
            <a:r>
              <a:rPr lang="en-US" altLang="zh-CN" sz="1200" dirty="0"/>
              <a:t>HY</a:t>
            </a:r>
            <a:r>
              <a:rPr lang="zh-CN" altLang="en-US" sz="1200" dirty="0"/>
              <a:t>找不到资料和购买方，请是否可以如上图一样在模具中加上图中的孔即可，请确认，多谢！</a:t>
            </a:r>
            <a:endParaRPr lang="en-US" altLang="zh-CN" sz="1200" dirty="0"/>
          </a:p>
          <a:p>
            <a:pPr algn="l"/>
            <a:r>
              <a:rPr lang="en-US" altLang="zh-CN" sz="1200" dirty="0"/>
              <a:t>This temp. sensor not available to buy it here, can we just make a hole in the mold acc. To above dimension?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" y="980440"/>
            <a:ext cx="7818120" cy="11734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23216" y="4508897"/>
            <a:ext cx="577402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 dirty="0"/>
              <a:t>模肉</a:t>
            </a:r>
            <a:endParaRPr lang="en-US" altLang="zh-CN" sz="1200" dirty="0"/>
          </a:p>
          <a:p>
            <a:pPr algn="l"/>
            <a:r>
              <a:rPr lang="en-US" altLang="zh-CN" sz="1200" dirty="0"/>
              <a:t>cavity</a:t>
            </a:r>
            <a:endParaRPr lang="zh-CN" sz="1200" dirty="0"/>
          </a:p>
        </p:txBody>
      </p:sp>
      <p:sp>
        <p:nvSpPr>
          <p:cNvPr id="7" name="文本框 6"/>
          <p:cNvSpPr txBox="1"/>
          <p:nvPr/>
        </p:nvSpPr>
        <p:spPr>
          <a:xfrm>
            <a:off x="10067811" y="4508897"/>
            <a:ext cx="89159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 dirty="0"/>
              <a:t>模胚</a:t>
            </a:r>
            <a:endParaRPr lang="en-US" altLang="zh-CN" sz="1200" dirty="0"/>
          </a:p>
          <a:p>
            <a:pPr algn="l"/>
            <a:r>
              <a:rPr lang="en-US" altLang="zh-CN" sz="1200" dirty="0"/>
              <a:t>Mold base</a:t>
            </a:r>
            <a:endParaRPr lang="zh-CN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  <a:t>2025/11/1</a:t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905" y="3356610"/>
            <a:ext cx="3046095" cy="17221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284855"/>
            <a:ext cx="3335655" cy="22536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05" y="1052830"/>
            <a:ext cx="3261995" cy="2009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8390" y="1196340"/>
            <a:ext cx="3168015" cy="20046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20" y="1052830"/>
            <a:ext cx="4043680" cy="23660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25" y="3572510"/>
            <a:ext cx="3879215" cy="201993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792220" y="1419860"/>
            <a:ext cx="2213610" cy="913130"/>
            <a:chOff x="-965" y="-22"/>
            <a:chExt cx="2044" cy="698"/>
          </a:xfrm>
        </p:grpSpPr>
        <p:grpSp>
          <p:nvGrpSpPr>
            <p:cNvPr id="7" name="Group 6"/>
            <p:cNvGrpSpPr/>
            <p:nvPr/>
          </p:nvGrpSpPr>
          <p:grpSpPr>
            <a:xfrm>
              <a:off x="-178" y="-22"/>
              <a:ext cx="181" cy="276"/>
              <a:chOff x="-295" y="-22"/>
              <a:chExt cx="181" cy="276"/>
            </a:xfrm>
          </p:grpSpPr>
          <p:pic>
            <p:nvPicPr>
              <p:cNvPr id="8" name="Picture 7" descr="8254250311478915195453.pn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95" y="-22"/>
                <a:ext cx="181" cy="2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" name="Text Box 8"/>
              <p:cNvSpPr txBox="1"/>
              <p:nvPr/>
            </p:nvSpPr>
            <p:spPr>
              <a:xfrm rot="-5400000">
                <a:off x="-296" y="73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rot="10800000"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" name="Text Box 9"/>
            <p:cNvSpPr txBox="1"/>
            <p:nvPr/>
          </p:nvSpPr>
          <p:spPr>
            <a:xfrm>
              <a:off x="175" y="-22"/>
              <a:ext cx="904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no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Cavity 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-965" y="328"/>
              <a:ext cx="196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</a:ln>
            <a:effectLst>
              <a:outerShdw dist="12700" dir="54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-238" y="396"/>
              <a:ext cx="245" cy="280"/>
              <a:chOff x="-355" y="-15"/>
              <a:chExt cx="245" cy="280"/>
            </a:xfrm>
          </p:grpSpPr>
          <p:pic>
            <p:nvPicPr>
              <p:cNvPr id="13" name="Picture 12" descr="6957248621478915195453.png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295" y="-15"/>
                <a:ext cx="185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" name="Text Box 13"/>
              <p:cNvSpPr txBox="1"/>
              <p:nvPr/>
            </p:nvSpPr>
            <p:spPr>
              <a:xfrm rot="5400000">
                <a:off x="-426" y="77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Text Box 14"/>
            <p:cNvSpPr txBox="1"/>
            <p:nvPr/>
          </p:nvSpPr>
          <p:spPr>
            <a:xfrm>
              <a:off x="175" y="353"/>
              <a:ext cx="678" cy="294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no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Core  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0145" y="1124585"/>
            <a:ext cx="3468370" cy="226377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5830" y="3500755"/>
            <a:ext cx="3541395" cy="2025650"/>
          </a:xfrm>
          <a:prstGeom prst="rect">
            <a:avLst/>
          </a:prstGeom>
        </p:spPr>
      </p:pic>
      <p:grpSp>
        <p:nvGrpSpPr>
          <p:cNvPr id="19" name="Group 5"/>
          <p:cNvGrpSpPr/>
          <p:nvPr/>
        </p:nvGrpSpPr>
        <p:grpSpPr>
          <a:xfrm>
            <a:off x="9427845" y="2334260"/>
            <a:ext cx="2213610" cy="913130"/>
            <a:chOff x="-965" y="-22"/>
            <a:chExt cx="2044" cy="698"/>
          </a:xfrm>
        </p:grpSpPr>
        <p:grpSp>
          <p:nvGrpSpPr>
            <p:cNvPr id="20" name="Group 6"/>
            <p:cNvGrpSpPr/>
            <p:nvPr/>
          </p:nvGrpSpPr>
          <p:grpSpPr>
            <a:xfrm>
              <a:off x="-178" y="-22"/>
              <a:ext cx="181" cy="276"/>
              <a:chOff x="-295" y="-22"/>
              <a:chExt cx="181" cy="276"/>
            </a:xfrm>
          </p:grpSpPr>
          <p:pic>
            <p:nvPicPr>
              <p:cNvPr id="21" name="Picture 7" descr="8254250311478915195453.pn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95" y="-22"/>
                <a:ext cx="181" cy="2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2" name="Text Box 8"/>
              <p:cNvSpPr txBox="1"/>
              <p:nvPr/>
            </p:nvSpPr>
            <p:spPr>
              <a:xfrm rot="-5400000">
                <a:off x="-296" y="73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rot="10800000"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3" name="Text Box 9"/>
            <p:cNvSpPr txBox="1"/>
            <p:nvPr/>
          </p:nvSpPr>
          <p:spPr>
            <a:xfrm>
              <a:off x="175" y="-22"/>
              <a:ext cx="904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no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Cavity </a:t>
              </a:r>
            </a:p>
          </p:txBody>
        </p:sp>
        <p:sp>
          <p:nvSpPr>
            <p:cNvPr id="24" name="Line 10"/>
            <p:cNvSpPr>
              <a:spLocks noChangeShapeType="1"/>
            </p:cNvSpPr>
            <p:nvPr/>
          </p:nvSpPr>
          <p:spPr bwMode="auto">
            <a:xfrm flipH="1">
              <a:off x="-965" y="328"/>
              <a:ext cx="196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</a:ln>
            <a:effectLst>
              <a:outerShdw dist="12700" dir="54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25" name="Group 11"/>
            <p:cNvGrpSpPr/>
            <p:nvPr/>
          </p:nvGrpSpPr>
          <p:grpSpPr>
            <a:xfrm>
              <a:off x="-238" y="396"/>
              <a:ext cx="245" cy="280"/>
              <a:chOff x="-355" y="-15"/>
              <a:chExt cx="245" cy="280"/>
            </a:xfrm>
          </p:grpSpPr>
          <p:pic>
            <p:nvPicPr>
              <p:cNvPr id="26" name="Picture 12" descr="6957248621478915195453.png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295" y="-15"/>
                <a:ext cx="185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7" name="Text Box 13"/>
              <p:cNvSpPr txBox="1"/>
              <p:nvPr/>
            </p:nvSpPr>
            <p:spPr>
              <a:xfrm rot="5400000">
                <a:off x="-426" y="77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8" name="Text Box 14"/>
            <p:cNvSpPr txBox="1"/>
            <p:nvPr/>
          </p:nvSpPr>
          <p:spPr>
            <a:xfrm>
              <a:off x="175" y="353"/>
              <a:ext cx="678" cy="294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no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Core  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locations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950" y="1124585"/>
            <a:ext cx="5886450" cy="42005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125" y="1844675"/>
            <a:ext cx="3209290" cy="16764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2A6133CA-21E7-F90D-F4BD-F7D61A0F67EE}"/>
              </a:ext>
            </a:extLst>
          </p:cNvPr>
          <p:cNvSpPr txBox="1"/>
          <p:nvPr/>
        </p:nvSpPr>
        <p:spPr>
          <a:xfrm>
            <a:off x="7517224" y="5009042"/>
            <a:ext cx="320929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2</a:t>
            </a: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点大水口转冷流道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Mold Masters 2 open gate onto cold runner with sun gate</a:t>
            </a:r>
            <a:endParaRPr lang="zh-CN" altLang="en-US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852A7E5-F254-7E79-AE21-24F8C6EC9067}"/>
              </a:ext>
            </a:extLst>
          </p:cNvPr>
          <p:cNvSpPr txBox="1"/>
          <p:nvPr/>
        </p:nvSpPr>
        <p:spPr>
          <a:xfrm>
            <a:off x="9984432" y="3717032"/>
            <a:ext cx="2016224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Pls confirm gate location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190" y="1153160"/>
            <a:ext cx="4848225" cy="357187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805" y="1196340"/>
            <a:ext cx="4729480" cy="314579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31748" name="文本框 5"/>
          <p:cNvSpPr txBox="1"/>
          <p:nvPr/>
        </p:nvSpPr>
        <p:spPr>
          <a:xfrm>
            <a:off x="10610850" y="5638800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422910" y="5514976"/>
            <a:ext cx="13341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15"/>
          <p:cNvSpPr txBox="1"/>
          <p:nvPr/>
        </p:nvSpPr>
        <p:spPr>
          <a:xfrm>
            <a:off x="3359785" y="4505257"/>
            <a:ext cx="825867" cy="276999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斜顶 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lifter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1" name="直接箭头连接符 10"/>
          <p:cNvCxnSpPr>
            <a:stCxn id="10" idx="1"/>
          </p:cNvCxnSpPr>
          <p:nvPr/>
        </p:nvCxnSpPr>
        <p:spPr>
          <a:xfrm flipH="1" flipV="1">
            <a:off x="2567940" y="4137025"/>
            <a:ext cx="791845" cy="506732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2" name="文本框 15"/>
          <p:cNvSpPr txBox="1"/>
          <p:nvPr/>
        </p:nvSpPr>
        <p:spPr>
          <a:xfrm>
            <a:off x="9336405" y="4724332"/>
            <a:ext cx="825867" cy="276999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斜顶 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lifter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3" name="直接箭头连接符 12"/>
          <p:cNvCxnSpPr>
            <a:stCxn id="12" idx="0"/>
          </p:cNvCxnSpPr>
          <p:nvPr/>
        </p:nvCxnSpPr>
        <p:spPr>
          <a:xfrm flipV="1">
            <a:off x="9749339" y="4220845"/>
            <a:ext cx="451301" cy="503487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7" name="直接箭头连接符 16"/>
          <p:cNvCxnSpPr/>
          <p:nvPr/>
        </p:nvCxnSpPr>
        <p:spPr>
          <a:xfrm flipH="1" flipV="1">
            <a:off x="2352040" y="2708910"/>
            <a:ext cx="1238885" cy="73215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8" name="直接箭头连接符 17"/>
          <p:cNvCxnSpPr/>
          <p:nvPr/>
        </p:nvCxnSpPr>
        <p:spPr>
          <a:xfrm flipH="1" flipV="1">
            <a:off x="2855595" y="2132330"/>
            <a:ext cx="720090" cy="129667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9" name="直接箭头连接符 18"/>
          <p:cNvCxnSpPr/>
          <p:nvPr/>
        </p:nvCxnSpPr>
        <p:spPr>
          <a:xfrm flipV="1">
            <a:off x="3575685" y="2060575"/>
            <a:ext cx="504190" cy="136842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0" name="直接箭头连接符 19"/>
          <p:cNvCxnSpPr/>
          <p:nvPr/>
        </p:nvCxnSpPr>
        <p:spPr>
          <a:xfrm flipV="1">
            <a:off x="3575685" y="2132330"/>
            <a:ext cx="1584325" cy="129667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1" name="文本框 15"/>
          <p:cNvSpPr txBox="1"/>
          <p:nvPr/>
        </p:nvSpPr>
        <p:spPr>
          <a:xfrm>
            <a:off x="3432175" y="3428297"/>
            <a:ext cx="1396536" cy="276999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圆顶针 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ejector pin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文本框 15"/>
          <p:cNvSpPr txBox="1"/>
          <p:nvPr/>
        </p:nvSpPr>
        <p:spPr>
          <a:xfrm>
            <a:off x="7968615" y="3500755"/>
            <a:ext cx="640080" cy="28448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no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圆顶针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ejector pin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flipH="1" flipV="1">
            <a:off x="7680325" y="2204720"/>
            <a:ext cx="631190" cy="122428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4" name="直接箭头连接符 23"/>
          <p:cNvCxnSpPr/>
          <p:nvPr/>
        </p:nvCxnSpPr>
        <p:spPr>
          <a:xfrm flipV="1">
            <a:off x="8328660" y="2204720"/>
            <a:ext cx="400050" cy="129603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6" name="直接箭头连接符 25"/>
          <p:cNvCxnSpPr>
            <a:stCxn id="22" idx="0"/>
          </p:cNvCxnSpPr>
          <p:nvPr/>
        </p:nvCxnSpPr>
        <p:spPr>
          <a:xfrm flipV="1">
            <a:off x="8288655" y="2996565"/>
            <a:ext cx="2200275" cy="50419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7" name="直接箭头连接符 26"/>
          <p:cNvCxnSpPr/>
          <p:nvPr/>
        </p:nvCxnSpPr>
        <p:spPr>
          <a:xfrm flipV="1">
            <a:off x="8328660" y="2276475"/>
            <a:ext cx="1656080" cy="122428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9" name="下箭头 28"/>
          <p:cNvSpPr/>
          <p:nvPr/>
        </p:nvSpPr>
        <p:spPr>
          <a:xfrm>
            <a:off x="2207895" y="4220845"/>
            <a:ext cx="214630" cy="432435"/>
          </a:xfrm>
          <a:prstGeom prst="downArrow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下箭头 30"/>
          <p:cNvSpPr/>
          <p:nvPr/>
        </p:nvSpPr>
        <p:spPr>
          <a:xfrm>
            <a:off x="10488930" y="4505960"/>
            <a:ext cx="214630" cy="432435"/>
          </a:xfrm>
          <a:prstGeom prst="downArrow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145" y="1196340"/>
            <a:ext cx="5172075" cy="307276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982980"/>
            <a:ext cx="5305425" cy="328612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31748" name="文本框 5"/>
          <p:cNvSpPr txBox="1"/>
          <p:nvPr/>
        </p:nvSpPr>
        <p:spPr>
          <a:xfrm>
            <a:off x="10610850" y="5638800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422910" y="5514976"/>
            <a:ext cx="13341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文本框 15"/>
          <p:cNvSpPr txBox="1"/>
          <p:nvPr/>
        </p:nvSpPr>
        <p:spPr>
          <a:xfrm>
            <a:off x="4008120" y="3695691"/>
            <a:ext cx="3055620" cy="46166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蓝色线为斜顶夹线，请确认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1200" dirty="0"/>
              <a:t>Pls confirm PL of lifter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31748" name="文本框 5"/>
          <p:cNvSpPr txBox="1"/>
          <p:nvPr/>
        </p:nvSpPr>
        <p:spPr>
          <a:xfrm>
            <a:off x="10610850" y="5638800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文本框 15"/>
          <p:cNvSpPr txBox="1"/>
          <p:nvPr/>
        </p:nvSpPr>
        <p:spPr>
          <a:xfrm>
            <a:off x="4224020" y="5207626"/>
            <a:ext cx="3055620" cy="46166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蓝色线为前后模镶件夹线，请确认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1200" dirty="0"/>
              <a:t>Pls confirm PL of inserts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345" y="1340485"/>
            <a:ext cx="2907665" cy="15963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215" y="1340485"/>
            <a:ext cx="3008630" cy="17741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100" y="3236595"/>
            <a:ext cx="3128010" cy="18040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0825" y="3284855"/>
            <a:ext cx="2953385" cy="17519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80" y="1134745"/>
            <a:ext cx="3045460" cy="180213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4840" y="1340485"/>
            <a:ext cx="2665095" cy="15665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380" y="3284855"/>
            <a:ext cx="2886710" cy="17570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06090" y="3317240"/>
            <a:ext cx="2881630" cy="17195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</a:p>
        </p:txBody>
      </p:sp>
      <p:sp>
        <p:nvSpPr>
          <p:cNvPr id="7" name="文本框 15"/>
          <p:cNvSpPr txBox="1"/>
          <p:nvPr/>
        </p:nvSpPr>
        <p:spPr>
          <a:xfrm>
            <a:off x="4512310" y="2780348"/>
            <a:ext cx="185737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NO  </a:t>
            </a:r>
            <a:r>
              <a:rPr lang="en-US" altLang="zh-CN" sz="12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sym typeface="+mn-ea"/>
              </a:rPr>
              <a:t>Sliders</a:t>
            </a:r>
            <a:endParaRPr lang="en-US" altLang="zh-CN" sz="1200" dirty="0">
              <a:solidFill>
                <a:schemeClr val="accent6">
                  <a:lumMod val="60000"/>
                  <a:lumOff val="40000"/>
                </a:schemeClr>
              </a:solidFill>
              <a:latin typeface="Arial Black" panose="020B0A040201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UzYTI3MjdjNmI4NTAzNmM5OTQ2NTg0MTYzNWQwZjEifQ==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56</TotalTime>
  <Words>571</Words>
  <Application>Microsoft Office PowerPoint</Application>
  <PresentationFormat>宽屏</PresentationFormat>
  <Paragraphs>139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0" baseType="lpstr">
      <vt:lpstr>Arial</vt:lpstr>
      <vt:lpstr>Arial Black</vt:lpstr>
      <vt:lpstr>Calibri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peter guan</cp:lastModifiedBy>
  <cp:revision>947</cp:revision>
  <dcterms:created xsi:type="dcterms:W3CDTF">2009-10-12T02:20:00Z</dcterms:created>
  <dcterms:modified xsi:type="dcterms:W3CDTF">2025-11-01T07:59:22Z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18391FC48EA3429796BF38A4DA503180_12</vt:lpwstr>
  </property>
  <property fmtid="{D5CDD505-2E9C-101B-9397-08002B2CF9AE}" pid="3" name="KSOProductBuildVer">
    <vt:lpwstr>2052-12.1.0.23125</vt:lpwstr>
  </property>
</Properties>
</file>