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58" r:id="rId2"/>
    <p:sldId id="317" r:id="rId3"/>
    <p:sldId id="329" r:id="rId4"/>
    <p:sldId id="330" r:id="rId5"/>
    <p:sldId id="352" r:id="rId6"/>
    <p:sldId id="331" r:id="rId7"/>
    <p:sldId id="333" r:id="rId8"/>
    <p:sldId id="335" r:id="rId9"/>
    <p:sldId id="332" r:id="rId10"/>
    <p:sldId id="340" r:id="rId11"/>
    <p:sldId id="369" r:id="rId12"/>
    <p:sldId id="372" r:id="rId13"/>
    <p:sldId id="338" r:id="rId14"/>
    <p:sldId id="377" r:id="rId15"/>
    <p:sldId id="373" r:id="rId16"/>
    <p:sldId id="374" r:id="rId17"/>
    <p:sldId id="375" r:id="rId18"/>
    <p:sldId id="378" r:id="rId19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9B5F7D32-6DF2-42C0-834F-53E1EFD933E1}">
          <p14:sldIdLst>
            <p14:sldId id="258"/>
            <p14:sldId id="317"/>
          </p14:sldIdLst>
        </p14:section>
        <p14:section name="content mould" id="{36449602-2662-42D9-872A-1FE7CC33CBA9}">
          <p14:sldIdLst>
            <p14:sldId id="329"/>
            <p14:sldId id="330"/>
            <p14:sldId id="352"/>
            <p14:sldId id="331"/>
            <p14:sldId id="333"/>
            <p14:sldId id="335"/>
          </p14:sldIdLst>
        </p14:section>
        <p14:section name="content part" id="{BDF28326-BE8D-4AD0-A663-1FEC91D87506}">
          <p14:sldIdLst>
            <p14:sldId id="332"/>
            <p14:sldId id="340"/>
            <p14:sldId id="369"/>
            <p14:sldId id="372"/>
            <p14:sldId id="338"/>
            <p14:sldId id="377"/>
            <p14:sldId id="373"/>
            <p14:sldId id="374"/>
            <p14:sldId id="375"/>
            <p14:sldId id="378"/>
          </p14:sldIdLst>
        </p14:section>
        <p14:section name="proposal part optimization" id="{6F826376-7A83-4B0E-84A4-2BDA6F25354D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11" userDrawn="1">
          <p15:clr>
            <a:srgbClr val="A4A3A4"/>
          </p15:clr>
        </p15:guide>
        <p15:guide id="2" pos="380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C7202"/>
    <a:srgbClr val="D46A2A"/>
    <a:srgbClr val="F305FB"/>
    <a:srgbClr val="66FFFF"/>
    <a:srgbClr val="B2B2B2"/>
    <a:srgbClr val="5F5F5F"/>
    <a:srgbClr val="000099"/>
    <a:srgbClr val="292929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4660"/>
  </p:normalViewPr>
  <p:slideViewPr>
    <p:cSldViewPr>
      <p:cViewPr>
        <p:scale>
          <a:sx n="100" d="100"/>
          <a:sy n="100" d="100"/>
        </p:scale>
        <p:origin x="1272" y="522"/>
      </p:cViewPr>
      <p:guideLst>
        <p:guide orient="horz" pos="2111"/>
        <p:guide pos="380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7848732-5F78-497F-BF1F-9E6F33893686}" type="slidenum">
              <a:rPr lang="en-US" altLang="zh-CN"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559300-1372-496A-BAD9-DFB05481C176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91516132-7336-442B-8B90-FA61219AA241}" type="slidenum">
              <a:rPr lang="en-US" altLang="zh-CN" sz="1400" smtClean="0"/>
              <a:t>‹#›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CFB91F-2116-473C-873B-231CC4AB27FA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44803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E845B4C9-1983-45C7-B1E1-15931573A206}" type="slidenum">
              <a:rPr lang="en-US" altLang="zh-CN" sz="1400" smtClean="0"/>
              <a:t>‹#›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51A01F-30EB-465D-A4FA-D03FF7434464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61F62E-2E7C-4182-90BD-F4AFEAD56944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73C2C8-B631-4A20-B78E-9C9FEAD36837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DD1B1A2F-FE57-48AC-9332-476725BC2CCA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F2B158-8B33-4C85-AD50-2638F91C4A13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500A2B24-44EB-4723-A1F9-2FA5CF20C91F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BC2554-F870-4A08-A1C3-34A0352C7FE6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E845B4C9-1983-45C7-B1E1-15931573A206}" type="slidenum">
              <a:rPr lang="en-US" altLang="zh-CN" dirty="0" smtClean="0"/>
              <a:t>‹#›</a:t>
            </a:fld>
            <a:r>
              <a:rPr lang="en-US" altLang="zh-CN" dirty="0"/>
              <a:t>/15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5F1267-7E44-4787-8237-46EA7EE3B425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7AAD2E-8827-4426-B624-FBB371AF10C2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D86719-B1D8-44BE-B404-483BF05E5B85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3AAFEAFC-7D3C-45C8-B2D7-223DD88C08B2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76C578-B039-4440-93BC-93558C33A662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99623990-8177-4A63-A14D-83A8A4CBF987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12192000" cy="908720"/>
          </a:xfrm>
          <a:prstGeom prst="rect">
            <a:avLst/>
          </a:prstGeom>
          <a:solidFill>
            <a:srgbClr val="969696">
              <a:alpha val="43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066630"/>
            <a:ext cx="4943872" cy="777876"/>
          </a:xfrm>
          <a:prstGeom prst="rect">
            <a:avLst/>
          </a:prstGeom>
          <a:solidFill>
            <a:schemeClr val="accent5">
              <a:lumMod val="50000"/>
              <a:alpha val="12000"/>
            </a:scheme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1451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rgbClr val="000099"/>
                </a:solidFill>
              </a:defRPr>
            </a:lvl1pPr>
          </a:lstStyle>
          <a:p>
            <a:fld id="{4EB2FB86-019D-4692-9680-51D4C71C831A}" type="datetime1">
              <a:rPr lang="zh-CN" altLang="de-DE"/>
              <a:t>2025/11/1</a:t>
            </a:fld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99524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91516132-7336-442B-8B90-FA61219AA241}" type="slidenum">
              <a:rPr lang="en-US" altLang="zh-CN" dirty="0" smtClean="0"/>
              <a:t>‹#›</a:t>
            </a:fld>
            <a:r>
              <a:rPr lang="en-US" altLang="zh-CN" dirty="0"/>
              <a:t>/15</a:t>
            </a: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192618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>
              <a:defRPr/>
            </a:pPr>
            <a:r>
              <a:rPr lang="en-US" altLang="zh-CN" sz="1400" dirty="0">
                <a:solidFill>
                  <a:srgbClr val="000099"/>
                </a:solidFill>
              </a:rPr>
              <a:t>Kneißl Georg</a:t>
            </a:r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1327381" y="206365"/>
            <a:ext cx="2432051" cy="557213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2500" i="1" dirty="0">
                <a:solidFill>
                  <a:srgbClr val="B2B2B2"/>
                </a:solidFill>
                <a:latin typeface="Arial Black" panose="020B0A04020102020204" pitchFamily="34" charset="0"/>
              </a:rPr>
              <a:t>DFM</a:t>
            </a:r>
            <a:r>
              <a:rPr lang="en-US" altLang="zh-CN" sz="2000" i="1" dirty="0">
                <a:solidFill>
                  <a:srgbClr val="B2B2B2"/>
                </a:solidFill>
                <a:latin typeface="Arial Black" panose="020B0A04020102020204" pitchFamily="34" charset="0"/>
              </a:rPr>
              <a:t> </a:t>
            </a:r>
          </a:p>
        </p:txBody>
      </p:sp>
      <p:pic>
        <p:nvPicPr>
          <p:cNvPr id="12" name="Grafik 11" descr="Logo_S+W.gif"/>
          <p:cNvPicPr>
            <a:picLocks noChangeAspect="1"/>
          </p:cNvPicPr>
          <p:nvPr userDrawn="1"/>
        </p:nvPicPr>
        <p:blipFill>
          <a:blip r:embed="rId11" cstate="print"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3692" y="140715"/>
            <a:ext cx="887760" cy="653064"/>
          </a:xfrm>
          <a:prstGeom prst="rect">
            <a:avLst/>
          </a:prstGeom>
        </p:spPr>
      </p:pic>
      <p:graphicFrame>
        <p:nvGraphicFramePr>
          <p:cNvPr id="9" name="Group 45"/>
          <p:cNvGraphicFramePr>
            <a:graphicFrameLocks noGrp="1"/>
          </p:cNvGraphicFramePr>
          <p:nvPr userDrawn="1"/>
        </p:nvGraphicFramePr>
        <p:xfrm>
          <a:off x="5105053" y="6080124"/>
          <a:ext cx="7039618" cy="777876"/>
        </p:xfrm>
        <a:graphic>
          <a:graphicData uri="http://schemas.openxmlformats.org/drawingml/2006/table">
            <a:tbl>
              <a:tblPr/>
              <a:tblGrid>
                <a:gridCol w="1075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4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05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95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292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Customer Comment. (please give your approval and comments)</a:t>
                      </a: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Wingdings" panose="05000000000000000000" pitchFamily="2" charset="2"/>
                        </a:rPr>
                        <a:t>OK or NG</a:t>
                      </a:r>
                      <a:endParaRPr kumimoji="0" lang="en-US" altLang="zh-CN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Remark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Approval By: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Date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E356410-B022-4422-B161-D8C696547E99}" type="datetime1">
              <a:rPr lang="zh-CN" altLang="en-US"/>
              <a:t>2025/11/1</a:t>
            </a:fld>
            <a:endParaRPr lang="zh-CN" altLang="zh-CN"/>
          </a:p>
        </p:txBody>
      </p:sp>
      <p:graphicFrame>
        <p:nvGraphicFramePr>
          <p:cNvPr id="2111" name="Group 63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08768478"/>
              </p:ext>
            </p:extLst>
          </p:nvPr>
        </p:nvGraphicFramePr>
        <p:xfrm>
          <a:off x="191344" y="980728"/>
          <a:ext cx="4104749" cy="4525453"/>
        </p:xfrm>
        <a:graphic>
          <a:graphicData uri="http://schemas.openxmlformats.org/drawingml/2006/table">
            <a:tbl>
              <a:tblPr/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8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90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KTK mould Nr.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10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WZ-1275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05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Customer mould Nr.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10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2025-142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1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Valid CAD file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NB5 Y light cover FR_12792-760_20251023 + NB5 Y light cover RL_12792-761_20251023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67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Part name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100" kern="0" dirty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  <a:sym typeface="+mn-ea"/>
                        </a:rPr>
                        <a:t>Y Housing NB5 RL</a:t>
                      </a:r>
                    </a:p>
                    <a:p>
                      <a:pPr algn="ctr">
                        <a:buNone/>
                      </a:pPr>
                      <a:r>
                        <a:rPr lang="en-US" sz="1100" kern="0" dirty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  <a:sym typeface="+mn-ea"/>
                        </a:rPr>
                        <a:t>Y Housing NB5 RR</a:t>
                      </a:r>
                      <a:endParaRPr lang="en-US" altLang="de-DE" sz="1100" kern="0" dirty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  <a:sym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11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Part number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100" kern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j-lt"/>
                          <a:ea typeface="+mj-ea"/>
                          <a:cs typeface="+mj-cs"/>
                          <a:sym typeface="+mn-ea"/>
                        </a:rPr>
                        <a:t>12792-760</a:t>
                      </a:r>
                    </a:p>
                    <a:p>
                      <a:pPr algn="ctr">
                        <a:buNone/>
                      </a:pPr>
                      <a:r>
                        <a:rPr lang="en-US" sz="1100" kern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j-lt"/>
                          <a:ea typeface="+mj-ea"/>
                          <a:cs typeface="+mj-cs"/>
                          <a:sym typeface="+mn-ea"/>
                        </a:rPr>
                        <a:t>12792-761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6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Material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PP-TD 20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6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Color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Pls provide</a:t>
                      </a: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6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Shrinkage flow direction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1.013</a:t>
                      </a:r>
                      <a:r>
                        <a:rPr kumimoji="0" lang="zh-CN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， </a:t>
                      </a: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pls confirm</a:t>
                      </a: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4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Shrinkage cross direction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1.013</a:t>
                      </a:r>
                      <a:r>
                        <a:rPr kumimoji="0" lang="zh-CN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， </a:t>
                      </a: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pls confirm</a:t>
                      </a: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58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Surface cavity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2+2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4799965" y="980440"/>
            <a:ext cx="7264400" cy="4279265"/>
          </a:xfrm>
          <a:prstGeom prst="rect">
            <a:avLst/>
          </a:prstGeom>
          <a:noFill/>
          <a:ln w="2857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9175" y="980440"/>
            <a:ext cx="5043170" cy="22682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1590" y="3244850"/>
            <a:ext cx="4666615" cy="2014855"/>
          </a:xfrm>
          <a:prstGeom prst="rect">
            <a:avLst/>
          </a:prstGeom>
        </p:spPr>
      </p:pic>
      <p:sp>
        <p:nvSpPr>
          <p:cNvPr id="17" name="文本框 15"/>
          <p:cNvSpPr txBox="1"/>
          <p:nvPr/>
        </p:nvSpPr>
        <p:spPr>
          <a:xfrm>
            <a:off x="5443855" y="3105785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12792-760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15"/>
          <p:cNvSpPr txBox="1"/>
          <p:nvPr/>
        </p:nvSpPr>
        <p:spPr>
          <a:xfrm>
            <a:off x="11038205" y="3105468"/>
            <a:ext cx="92583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buNone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12792-761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9. Draft angle </a:t>
            </a:r>
          </a:p>
        </p:txBody>
      </p:sp>
      <p:sp>
        <p:nvSpPr>
          <p:cNvPr id="27650" name="Text Box 4"/>
          <p:cNvSpPr txBox="1"/>
          <p:nvPr/>
        </p:nvSpPr>
        <p:spPr>
          <a:xfrm>
            <a:off x="670878" y="5648325"/>
            <a:ext cx="1065212" cy="27622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Core：后模  </a:t>
            </a:r>
          </a:p>
        </p:txBody>
      </p:sp>
      <p:sp>
        <p:nvSpPr>
          <p:cNvPr id="27655" name="Text Box 4"/>
          <p:cNvSpPr txBox="1"/>
          <p:nvPr/>
        </p:nvSpPr>
        <p:spPr>
          <a:xfrm>
            <a:off x="9417050" y="5743575"/>
            <a:ext cx="11055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Cavity</a:t>
            </a:r>
            <a:r>
              <a:rPr lang="en-US" altLang="zh-CN" sz="1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1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sym typeface="黑体" panose="02010609060101010101" pitchFamily="49" charset="-122"/>
              </a:rPr>
              <a:t>：</a:t>
            </a:r>
            <a:r>
              <a:rPr lang="zh-CN" altLang="en-US" sz="1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前模</a:t>
            </a:r>
            <a:endParaRPr lang="zh-CN" altLang="en-US" sz="12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  <a:sym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5705" y="941070"/>
            <a:ext cx="734060" cy="5078095"/>
          </a:xfrm>
          <a:prstGeom prst="rect">
            <a:avLst/>
          </a:prstGeom>
        </p:spPr>
      </p:pic>
      <p:sp>
        <p:nvSpPr>
          <p:cNvPr id="17" name="文本框 15"/>
          <p:cNvSpPr txBox="1"/>
          <p:nvPr/>
        </p:nvSpPr>
        <p:spPr>
          <a:xfrm>
            <a:off x="5481320" y="4441508"/>
            <a:ext cx="92583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buNone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12792-761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文本框 15"/>
          <p:cNvSpPr txBox="1"/>
          <p:nvPr/>
        </p:nvSpPr>
        <p:spPr>
          <a:xfrm>
            <a:off x="5481320" y="1842770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12792-760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7715" y="941070"/>
            <a:ext cx="2199005" cy="265874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1385" y="3368675"/>
            <a:ext cx="1936115" cy="265049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4110" y="942975"/>
            <a:ext cx="2212340" cy="263398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67475" y="3490595"/>
            <a:ext cx="1920875" cy="252857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50917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10. Wall thickness</a:t>
            </a:r>
          </a:p>
        </p:txBody>
      </p:sp>
      <p:sp>
        <p:nvSpPr>
          <p:cNvPr id="27" name="文本框 15"/>
          <p:cNvSpPr txBox="1"/>
          <p:nvPr/>
        </p:nvSpPr>
        <p:spPr>
          <a:xfrm>
            <a:off x="5470525" y="1017905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12792-760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490" y="1293495"/>
            <a:ext cx="4359910" cy="414909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4095" y="1139190"/>
            <a:ext cx="3663950" cy="4303395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B903BA6F-615C-25A4-E9C4-19B046CFA9C0}"/>
              </a:ext>
            </a:extLst>
          </p:cNvPr>
          <p:cNvSpPr txBox="1"/>
          <p:nvPr/>
        </p:nvSpPr>
        <p:spPr>
          <a:xfrm>
            <a:off x="3152596" y="5277006"/>
            <a:ext cx="3262432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zh-CN" sz="1200" dirty="0"/>
              <a:t>深红色区域成型后会有缩水印，</a:t>
            </a:r>
          </a:p>
          <a:p>
            <a:pPr algn="l"/>
            <a:r>
              <a:rPr lang="zh-CN" altLang="zh-CN" sz="1200" dirty="0"/>
              <a:t>为防止产品表面有缩水风险，建议调整肉厚</a:t>
            </a:r>
            <a:r>
              <a:rPr lang="zh-CN" altLang="en-US" sz="1200" dirty="0"/>
              <a:t>。</a:t>
            </a:r>
            <a:endParaRPr lang="en-US" altLang="zh-CN" sz="1200" dirty="0"/>
          </a:p>
          <a:p>
            <a:r>
              <a:rPr lang="en-US" altLang="zh-CN" sz="1200" dirty="0"/>
              <a:t>carmine area with sink mark risk, is it OK?</a:t>
            </a:r>
            <a:endParaRPr lang="zh-CN" altLang="en-US" sz="1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50917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10. Wall thickness</a:t>
            </a:r>
          </a:p>
        </p:txBody>
      </p:sp>
      <p:sp>
        <p:nvSpPr>
          <p:cNvPr id="7" name="文本框 15"/>
          <p:cNvSpPr txBox="1"/>
          <p:nvPr/>
        </p:nvSpPr>
        <p:spPr>
          <a:xfrm>
            <a:off x="5578475" y="1056958"/>
            <a:ext cx="92583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buNone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12792-761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390" y="1132840"/>
            <a:ext cx="4283075" cy="4473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2180" y="1006475"/>
            <a:ext cx="3638550" cy="4418965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9449969C-B2BD-700F-7A6B-47A9C3953EF3}"/>
              </a:ext>
            </a:extLst>
          </p:cNvPr>
          <p:cNvSpPr txBox="1"/>
          <p:nvPr/>
        </p:nvSpPr>
        <p:spPr>
          <a:xfrm>
            <a:off x="4410174" y="5283249"/>
            <a:ext cx="3262432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zh-CN" sz="1200" dirty="0"/>
              <a:t>深红色区域成型后会有缩水印，</a:t>
            </a:r>
          </a:p>
          <a:p>
            <a:pPr algn="l"/>
            <a:r>
              <a:rPr lang="zh-CN" altLang="zh-CN" sz="1200" dirty="0"/>
              <a:t>为防止产品表面有缩水风险，建议调整肉厚</a:t>
            </a:r>
            <a:r>
              <a:rPr lang="zh-CN" altLang="en-US" sz="1200" dirty="0"/>
              <a:t>。</a:t>
            </a:r>
            <a:endParaRPr lang="en-US" altLang="zh-CN" sz="1200" dirty="0"/>
          </a:p>
          <a:p>
            <a:r>
              <a:rPr lang="en-US" altLang="zh-CN" sz="1200" dirty="0"/>
              <a:t>carmine area with sink mark risk, is it OK?</a:t>
            </a:r>
            <a:endParaRPr lang="zh-CN" altLang="en-US" sz="1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914" y="1792848"/>
            <a:ext cx="9017635" cy="4088765"/>
          </a:xfrm>
          <a:prstGeom prst="rect">
            <a:avLst/>
          </a:prstGeom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11. Engraving</a:t>
            </a:r>
          </a:p>
        </p:txBody>
      </p:sp>
      <p:sp>
        <p:nvSpPr>
          <p:cNvPr id="5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cxnSp>
        <p:nvCxnSpPr>
          <p:cNvPr id="25" name="直接箭头连接符 24"/>
          <p:cNvCxnSpPr>
            <a:cxnSpLocks/>
          </p:cNvCxnSpPr>
          <p:nvPr/>
        </p:nvCxnSpPr>
        <p:spPr>
          <a:xfrm flipH="1" flipV="1">
            <a:off x="3879019" y="4197593"/>
            <a:ext cx="2793045" cy="88759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>
            <a:cxnSpLocks/>
          </p:cNvCxnSpPr>
          <p:nvPr/>
        </p:nvCxnSpPr>
        <p:spPr>
          <a:xfrm flipV="1">
            <a:off x="6672064" y="3405113"/>
            <a:ext cx="2463485" cy="168007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文本框 2">
            <a:extLst>
              <a:ext uri="{FF2B5EF4-FFF2-40B4-BE49-F238E27FC236}">
                <a16:creationId xmlns:a16="http://schemas.microsoft.com/office/drawing/2014/main" id="{5C8D9270-58F0-4E88-F432-1F3F3E06D316}"/>
              </a:ext>
            </a:extLst>
          </p:cNvPr>
          <p:cNvSpPr txBox="1"/>
          <p:nvPr/>
        </p:nvSpPr>
        <p:spPr>
          <a:xfrm>
            <a:off x="4799856" y="5184591"/>
            <a:ext cx="4690708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1200" dirty="0"/>
              <a:t>产品空间位置不够，放不下日期章</a:t>
            </a:r>
            <a:r>
              <a:rPr lang="en-US" altLang="zh-CN" sz="1200" dirty="0"/>
              <a:t>/</a:t>
            </a:r>
            <a:r>
              <a:rPr lang="zh-CN" altLang="en-US" sz="1200" dirty="0"/>
              <a:t>年章，能不能只刻字？请确认？</a:t>
            </a:r>
            <a:endParaRPr lang="en-US" altLang="zh-CN" sz="1200" dirty="0"/>
          </a:p>
          <a:p>
            <a:pPr algn="l"/>
            <a:r>
              <a:rPr lang="en-US" altLang="zh-CN" sz="1200" dirty="0"/>
              <a:t>Not have a suitable area put </a:t>
            </a:r>
            <a:r>
              <a:rPr lang="en-US" altLang="zh-CN" sz="1200" dirty="0" err="1"/>
              <a:t>month&amp;year</a:t>
            </a:r>
            <a:r>
              <a:rPr lang="en-US" altLang="zh-CN" sz="1200" dirty="0"/>
              <a:t> date insert, </a:t>
            </a:r>
          </a:p>
          <a:p>
            <a:pPr algn="l"/>
            <a:r>
              <a:rPr lang="en-US" altLang="zh-CN" sz="1200" dirty="0"/>
              <a:t>can we just make resin marking and </a:t>
            </a:r>
            <a:r>
              <a:rPr lang="en-US" altLang="zh-CN" sz="1200" dirty="0" err="1"/>
              <a:t>cav</a:t>
            </a:r>
            <a:r>
              <a:rPr lang="en-US" altLang="zh-CN" sz="1200" dirty="0"/>
              <a:t> NO. as show?</a:t>
            </a:r>
            <a:endParaRPr lang="zh-CN" altLang="en-US" sz="1200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5236224-B9B8-B05B-A799-CD8A26C474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9773" y="918347"/>
            <a:ext cx="4508440" cy="162345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12. Important measurement based on 2D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480" y="1159510"/>
            <a:ext cx="5798820" cy="417322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0610" y="1170940"/>
            <a:ext cx="5849620" cy="418084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" y="993140"/>
            <a:ext cx="1986915" cy="23799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5950" y="993140"/>
            <a:ext cx="5781040" cy="425640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50917" y="332657"/>
            <a:ext cx="3671937" cy="275590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</a:t>
            </a: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  <a:sym typeface="+mn-ea"/>
              </a:rPr>
              <a:t> Proposals / part optimization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612005" y="3456940"/>
            <a:ext cx="720090" cy="50419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7315200" y="3530600"/>
            <a:ext cx="720090" cy="50419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8519160" y="3887470"/>
            <a:ext cx="499745" cy="40005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" name="文本框 15"/>
          <p:cNvSpPr txBox="1"/>
          <p:nvPr/>
        </p:nvSpPr>
        <p:spPr>
          <a:xfrm>
            <a:off x="5631815" y="1283335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12792-761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4112895" y="1383030"/>
            <a:ext cx="720090" cy="50419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29" name="直接箭头连接符 28"/>
          <p:cNvCxnSpPr>
            <a:stCxn id="28" idx="2"/>
          </p:cNvCxnSpPr>
          <p:nvPr/>
        </p:nvCxnSpPr>
        <p:spPr>
          <a:xfrm flipH="1" flipV="1">
            <a:off x="2207895" y="1556385"/>
            <a:ext cx="1905000" cy="7874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930" y="3961130"/>
            <a:ext cx="2319020" cy="1858645"/>
          </a:xfrm>
          <a:prstGeom prst="rect">
            <a:avLst/>
          </a:prstGeom>
        </p:spPr>
      </p:pic>
      <p:cxnSp>
        <p:nvCxnSpPr>
          <p:cNvPr id="25" name="直接箭头连接符 24"/>
          <p:cNvCxnSpPr>
            <a:stCxn id="6" idx="3"/>
          </p:cNvCxnSpPr>
          <p:nvPr/>
        </p:nvCxnSpPr>
        <p:spPr>
          <a:xfrm flipH="1">
            <a:off x="2567940" y="3887470"/>
            <a:ext cx="2149475" cy="837565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7595" y="4725035"/>
            <a:ext cx="4703445" cy="126873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98635" y="1196975"/>
            <a:ext cx="2732405" cy="2176145"/>
          </a:xfrm>
          <a:prstGeom prst="rect">
            <a:avLst/>
          </a:prstGeom>
        </p:spPr>
      </p:pic>
      <p:cxnSp>
        <p:nvCxnSpPr>
          <p:cNvPr id="26" name="直接箭头连接符 25"/>
          <p:cNvCxnSpPr>
            <a:stCxn id="8" idx="7"/>
          </p:cNvCxnSpPr>
          <p:nvPr/>
        </p:nvCxnSpPr>
        <p:spPr>
          <a:xfrm flipV="1">
            <a:off x="8945880" y="2924810"/>
            <a:ext cx="1183005" cy="102108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stCxn id="7" idx="5"/>
          </p:cNvCxnSpPr>
          <p:nvPr/>
        </p:nvCxnSpPr>
        <p:spPr>
          <a:xfrm>
            <a:off x="7929880" y="3961130"/>
            <a:ext cx="1118870" cy="112395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文本框 2">
            <a:extLst>
              <a:ext uri="{FF2B5EF4-FFF2-40B4-BE49-F238E27FC236}">
                <a16:creationId xmlns:a16="http://schemas.microsoft.com/office/drawing/2014/main" id="{ADF71192-F3F0-3124-86CC-D68E7B57E923}"/>
              </a:ext>
            </a:extLst>
          </p:cNvPr>
          <p:cNvSpPr txBox="1"/>
          <p:nvPr/>
        </p:nvSpPr>
        <p:spPr>
          <a:xfrm>
            <a:off x="164141" y="3232909"/>
            <a:ext cx="3546164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zh-CN" sz="1200" dirty="0"/>
              <a:t>箭头指示红色区域为倒扣，需要改至出后模</a:t>
            </a:r>
            <a:r>
              <a:rPr lang="zh-CN" altLang="en-US" sz="1200" dirty="0"/>
              <a:t>。</a:t>
            </a:r>
            <a:endParaRPr lang="en-US" altLang="zh-CN" sz="1200" dirty="0"/>
          </a:p>
          <a:p>
            <a:r>
              <a:rPr lang="en-US" altLang="zh-CN" sz="1200" dirty="0"/>
              <a:t>Red area with Undercut, can you improve the 3D </a:t>
            </a:r>
          </a:p>
          <a:p>
            <a:r>
              <a:rPr lang="en-US" altLang="zh-CN" sz="1200" dirty="0"/>
              <a:t>to cancel it?</a:t>
            </a:r>
            <a:endParaRPr lang="zh-CN" altLang="en-US" sz="1200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F3D386FD-FE3E-2E3F-2B22-E66AA8266D0F}"/>
              </a:ext>
            </a:extLst>
          </p:cNvPr>
          <p:cNvSpPr txBox="1"/>
          <p:nvPr/>
        </p:nvSpPr>
        <p:spPr>
          <a:xfrm>
            <a:off x="4081026" y="5374005"/>
            <a:ext cx="3570208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zh-CN" sz="1200" dirty="0"/>
              <a:t>箭头指示蓝色区域为倒扣，需要优化改至出前模</a:t>
            </a:r>
            <a:r>
              <a:rPr lang="zh-CN" altLang="en-US" sz="1200" dirty="0"/>
              <a:t>。</a:t>
            </a:r>
            <a:endParaRPr lang="en-US" altLang="zh-CN" sz="1200" dirty="0"/>
          </a:p>
          <a:p>
            <a:pPr algn="l"/>
            <a:r>
              <a:rPr lang="en-US" altLang="zh-CN" sz="1200" dirty="0"/>
              <a:t>Undercut, can you improve the 3D to cancel it?</a:t>
            </a:r>
            <a:endParaRPr lang="zh-CN" altLang="en-US" sz="1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3520" y="2983230"/>
            <a:ext cx="6718935" cy="28321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90" y="1156970"/>
            <a:ext cx="6571615" cy="284416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7" name="文本框 15"/>
          <p:cNvSpPr txBox="1"/>
          <p:nvPr/>
        </p:nvSpPr>
        <p:spPr>
          <a:xfrm>
            <a:off x="5883275" y="1461453"/>
            <a:ext cx="92583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buNone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12792-760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6050917" y="332657"/>
            <a:ext cx="3671937" cy="275590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</a:t>
            </a: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  <a:sym typeface="+mn-ea"/>
              </a:rPr>
              <a:t> Proposals / part optimization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9952B85-17A4-2604-4C7C-44032559402E}"/>
              </a:ext>
            </a:extLst>
          </p:cNvPr>
          <p:cNvSpPr txBox="1"/>
          <p:nvPr/>
        </p:nvSpPr>
        <p:spPr>
          <a:xfrm>
            <a:off x="1151255" y="4768215"/>
            <a:ext cx="3117215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zh-CN" sz="1200" dirty="0"/>
              <a:t>产品红色区域分型面需要优化改至出前模</a:t>
            </a:r>
            <a:r>
              <a:rPr lang="zh-CN" altLang="en-US" sz="1200" dirty="0"/>
              <a:t>。</a:t>
            </a:r>
            <a:endParaRPr lang="en-US" altLang="zh-CN" sz="1200" dirty="0"/>
          </a:p>
          <a:p>
            <a:pPr algn="l"/>
            <a:r>
              <a:rPr lang="en-US" altLang="zh-CN" sz="1200" dirty="0"/>
              <a:t>Suggest chang red area to cavity side</a:t>
            </a:r>
            <a:endParaRPr lang="zh-CN" altLang="en-US" sz="1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4675" y="1343025"/>
            <a:ext cx="3077210" cy="377571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775" y="1240790"/>
            <a:ext cx="6432550" cy="437642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7" name="文本框 15"/>
          <p:cNvSpPr txBox="1"/>
          <p:nvPr/>
        </p:nvSpPr>
        <p:spPr>
          <a:xfrm>
            <a:off x="5883275" y="1442403"/>
            <a:ext cx="92583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buNone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12792-760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507355" y="3429000"/>
            <a:ext cx="720090" cy="50419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5" name="直接箭头连接符 14"/>
          <p:cNvCxnSpPr>
            <a:stCxn id="9" idx="6"/>
          </p:cNvCxnSpPr>
          <p:nvPr/>
        </p:nvCxnSpPr>
        <p:spPr>
          <a:xfrm flipV="1">
            <a:off x="6227445" y="3644900"/>
            <a:ext cx="3181350" cy="36195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050917" y="332657"/>
            <a:ext cx="3671937" cy="275590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</a:t>
            </a: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  <a:sym typeface="+mn-ea"/>
              </a:rPr>
              <a:t> Proposals / part optimization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DAB6114-9A32-E225-8D5C-8190F75932C8}"/>
              </a:ext>
            </a:extLst>
          </p:cNvPr>
          <p:cNvSpPr txBox="1"/>
          <p:nvPr/>
        </p:nvSpPr>
        <p:spPr>
          <a:xfrm>
            <a:off x="4439816" y="5403850"/>
            <a:ext cx="4445739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zh-CN" sz="1200" dirty="0"/>
              <a:t>产品蓝色区域为倒扣，需要优化改至出后模</a:t>
            </a:r>
            <a:r>
              <a:rPr lang="zh-CN" altLang="en-US" sz="1200" dirty="0"/>
              <a:t>。</a:t>
            </a:r>
            <a:endParaRPr lang="en-US" altLang="zh-CN" sz="1200" dirty="0"/>
          </a:p>
          <a:p>
            <a:pPr algn="l"/>
            <a:r>
              <a:rPr lang="en-US" altLang="zh-CN" sz="1200" dirty="0"/>
              <a:t>Blue area with undercut, can you improve the part 3D?</a:t>
            </a:r>
            <a:endParaRPr lang="zh-CN" altLang="en-US" sz="1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Proposals / part optimization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335" y="2421255"/>
            <a:ext cx="6868795" cy="26320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0" y="980440"/>
            <a:ext cx="7818120" cy="117348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383655" y="4653280"/>
            <a:ext cx="577402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sz="1200" dirty="0"/>
              <a:t>模肉</a:t>
            </a:r>
            <a:endParaRPr lang="en-US" altLang="zh-CN" sz="1200" dirty="0"/>
          </a:p>
          <a:p>
            <a:pPr algn="l"/>
            <a:r>
              <a:rPr lang="en-US" altLang="zh-CN" sz="1200" dirty="0"/>
              <a:t>cavity</a:t>
            </a:r>
            <a:endParaRPr lang="zh-CN" sz="1200" dirty="0"/>
          </a:p>
        </p:txBody>
      </p:sp>
      <p:sp>
        <p:nvSpPr>
          <p:cNvPr id="7" name="文本框 6"/>
          <p:cNvSpPr txBox="1"/>
          <p:nvPr/>
        </p:nvSpPr>
        <p:spPr>
          <a:xfrm>
            <a:off x="10128250" y="4653280"/>
            <a:ext cx="891591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sz="1200" dirty="0"/>
              <a:t>模胚</a:t>
            </a:r>
            <a:endParaRPr lang="en-US" altLang="zh-CN" sz="1200" dirty="0"/>
          </a:p>
          <a:p>
            <a:pPr algn="l"/>
            <a:r>
              <a:rPr lang="en-US" altLang="zh-CN" sz="1200" dirty="0"/>
              <a:t>Mold base</a:t>
            </a:r>
            <a:endParaRPr lang="zh-CN" sz="12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7A22D62-C669-36B8-17C6-8721EE25F353}"/>
              </a:ext>
            </a:extLst>
          </p:cNvPr>
          <p:cNvSpPr txBox="1"/>
          <p:nvPr/>
        </p:nvSpPr>
        <p:spPr>
          <a:xfrm>
            <a:off x="2219203" y="5446727"/>
            <a:ext cx="7580345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1200" dirty="0"/>
              <a:t>此温度感应器</a:t>
            </a:r>
            <a:r>
              <a:rPr lang="en-US" altLang="zh-CN" sz="1200" dirty="0"/>
              <a:t>HY</a:t>
            </a:r>
            <a:r>
              <a:rPr lang="zh-CN" altLang="en-US" sz="1200" dirty="0"/>
              <a:t>找不到资料和购买方，请是否可以如上图一样在模具中加上图中的孔即可，请确认，多谢！</a:t>
            </a:r>
            <a:endParaRPr lang="en-US" altLang="zh-CN" sz="1200" dirty="0"/>
          </a:p>
          <a:p>
            <a:pPr algn="l"/>
            <a:r>
              <a:rPr lang="en-US" altLang="zh-CN" sz="1200" dirty="0"/>
              <a:t>This temp. sensor not available to buy it here, can we just make a hole in the mold acc. To above dimension?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E860F55-9E65-43CB-87CD-F282FD0ACAE4}" type="datetime1">
              <a:rPr lang="zh-CN" altLang="en-US"/>
              <a:t>2025/11/1</a:t>
            </a:fld>
            <a:endParaRPr lang="zh-CN" altLang="zh-CN"/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5468810" y="123650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2. Parting Line / main demolding direction 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5465684" y="157919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3. Gate Locates</a:t>
            </a:r>
          </a:p>
        </p:txBody>
      </p:sp>
      <p:sp>
        <p:nvSpPr>
          <p:cNvPr id="3081" name="Text Box 10"/>
          <p:cNvSpPr txBox="1">
            <a:spLocks noChangeArrowheads="1"/>
          </p:cNvSpPr>
          <p:nvPr/>
        </p:nvSpPr>
        <p:spPr bwMode="auto">
          <a:xfrm>
            <a:off x="5469042" y="192188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4. Ejection</a:t>
            </a:r>
          </a:p>
        </p:txBody>
      </p:sp>
      <p:sp>
        <p:nvSpPr>
          <p:cNvPr id="3083" name="Text Box 13"/>
          <p:cNvSpPr txBox="1">
            <a:spLocks noChangeArrowheads="1"/>
          </p:cNvSpPr>
          <p:nvPr/>
        </p:nvSpPr>
        <p:spPr bwMode="auto">
          <a:xfrm>
            <a:off x="5449674" y="3543174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8. Finish Require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5474317" y="896724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1. Assembly situation 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5449674" y="5482997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Proposals / part optimization</a:t>
            </a: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19336" y="947159"/>
            <a:ext cx="3671937" cy="400110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solidFill>
                  <a:schemeClr val="tx1"/>
                </a:solidFill>
                <a:latin typeface="Arial Black" panose="020B0A04020102020204" pitchFamily="34" charset="0"/>
              </a:rPr>
              <a:t>Content / mould </a:t>
            </a:r>
            <a:r>
              <a:rPr lang="en-US" altLang="zh-CN" sz="1100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5477075" y="2697774"/>
            <a:ext cx="4236711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6. Mould body size / check with mould spec 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5474315" y="5084448"/>
            <a:ext cx="3798473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12. Important measurements based on 2D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474317" y="2325350"/>
            <a:ext cx="3671937" cy="275590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5. </a:t>
            </a: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  <a:sym typeface="+mn-ea"/>
              </a:rPr>
              <a:t>insert </a:t>
            </a: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5453092" y="3930727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9. Draft angle 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5449674" y="4313811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10. Wall thickness</a:t>
            </a: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5464340" y="4671863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11. Engraving</a:t>
            </a: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5474315" y="3103244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7. Additional mould proposal</a:t>
            </a: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19336" y="3543174"/>
            <a:ext cx="3671937" cy="400110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solidFill>
                  <a:schemeClr val="tx1"/>
                </a:solidFill>
                <a:latin typeface="Arial Black" panose="020B0A04020102020204" pitchFamily="34" charset="0"/>
              </a:rPr>
              <a:t>Content / part </a:t>
            </a:r>
            <a:r>
              <a:rPr lang="en-US" altLang="zh-CN" sz="1100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1. Assembly situation 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075" y="958215"/>
            <a:ext cx="5412740" cy="243395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9795" y="3582670"/>
            <a:ext cx="5312410" cy="2293620"/>
          </a:xfrm>
          <a:prstGeom prst="rect">
            <a:avLst/>
          </a:prstGeom>
        </p:spPr>
      </p:pic>
      <p:sp>
        <p:nvSpPr>
          <p:cNvPr id="17" name="文本框 15"/>
          <p:cNvSpPr txBox="1"/>
          <p:nvPr/>
        </p:nvSpPr>
        <p:spPr>
          <a:xfrm>
            <a:off x="2638425" y="3307080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12792-760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文本框 15"/>
          <p:cNvSpPr txBox="1"/>
          <p:nvPr/>
        </p:nvSpPr>
        <p:spPr>
          <a:xfrm>
            <a:off x="8933815" y="3449003"/>
            <a:ext cx="92583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buNone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12792-761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075" y="958215"/>
            <a:ext cx="5412740" cy="243395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9795" y="3582670"/>
            <a:ext cx="5312410" cy="22936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385" y="1424940"/>
            <a:ext cx="9390380" cy="357886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2423593" y="6237312"/>
            <a:ext cx="1115169" cy="476250"/>
          </a:xfrm>
        </p:spPr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2" y="332657"/>
            <a:ext cx="4032448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2. Parting lines / main demolding direction 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9721215" y="3882390"/>
            <a:ext cx="1404620" cy="873125"/>
            <a:chOff x="0" y="0"/>
            <a:chExt cx="997" cy="691"/>
          </a:xfrm>
        </p:grpSpPr>
        <p:grpSp>
          <p:nvGrpSpPr>
            <p:cNvPr id="7" name="Group 6"/>
            <p:cNvGrpSpPr/>
            <p:nvPr/>
          </p:nvGrpSpPr>
          <p:grpSpPr>
            <a:xfrm>
              <a:off x="117" y="0"/>
              <a:ext cx="181" cy="276"/>
              <a:chOff x="0" y="0"/>
              <a:chExt cx="181" cy="276"/>
            </a:xfrm>
          </p:grpSpPr>
          <p:pic>
            <p:nvPicPr>
              <p:cNvPr id="8" name="Picture 7" descr="8254250311478915195453.png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181" cy="2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9" name="Text Box 8"/>
              <p:cNvSpPr txBox="1"/>
              <p:nvPr/>
            </p:nvSpPr>
            <p:spPr>
              <a:xfrm rot="-5400000">
                <a:off x="-20" y="88"/>
                <a:ext cx="223" cy="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rot="10800000" wrap="none" anchor="ctr" anchorCtr="0"/>
              <a:lstStyle/>
              <a:p>
                <a:pPr>
                  <a:buFont typeface="Arial" panose="020B0604020202020204" pitchFamily="34" charset="0"/>
                </a:pPr>
                <a:endParaRPr lang="en-US" altLang="zh-CN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0" name="Text Box 9"/>
            <p:cNvSpPr txBox="1"/>
            <p:nvPr/>
          </p:nvSpPr>
          <p:spPr>
            <a:xfrm>
              <a:off x="333" y="46"/>
              <a:ext cx="537" cy="267"/>
            </a:xfrm>
            <a:prstGeom prst="rect">
              <a:avLst/>
            </a:prstGeom>
            <a:noFill/>
            <a:ln w="9525" cap="flat" cmpd="sng">
              <a:solidFill>
                <a:srgbClr val="CC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</a:pPr>
              <a:r>
                <a:rPr lang="en-US" altLang="zh-CN" dirty="0">
                  <a:latin typeface="Arial" panose="020B0604020202020204" pitchFamily="34" charset="0"/>
                  <a:ea typeface="宋体" panose="02010600030101010101" pitchFamily="2" charset="-122"/>
                </a:rPr>
                <a:t>Cavity </a:t>
              </a:r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H="1">
              <a:off x="0" y="328"/>
              <a:ext cx="997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</a:ln>
            <a:effectLst>
              <a:outerShdw dist="12700" dir="54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117" y="411"/>
              <a:ext cx="185" cy="280"/>
              <a:chOff x="0" y="0"/>
              <a:chExt cx="185" cy="280"/>
            </a:xfrm>
          </p:grpSpPr>
          <p:pic>
            <p:nvPicPr>
              <p:cNvPr id="13" name="Picture 12" descr="6957248621478915195453.png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185" cy="28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4" name="Text Box 13"/>
              <p:cNvSpPr txBox="1"/>
              <p:nvPr/>
            </p:nvSpPr>
            <p:spPr>
              <a:xfrm rot="5400000">
                <a:off x="-18" y="71"/>
                <a:ext cx="223" cy="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ctr" anchorCtr="0"/>
              <a:lstStyle/>
              <a:p>
                <a:pPr>
                  <a:buFont typeface="Arial" panose="020B0604020202020204" pitchFamily="34" charset="0"/>
                </a:pPr>
                <a:endParaRPr lang="en-US" altLang="zh-CN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" name="Text Box 14"/>
            <p:cNvSpPr txBox="1"/>
            <p:nvPr/>
          </p:nvSpPr>
          <p:spPr>
            <a:xfrm>
              <a:off x="346" y="402"/>
              <a:ext cx="485" cy="267"/>
            </a:xfrm>
            <a:prstGeom prst="rect">
              <a:avLst/>
            </a:prstGeom>
            <a:noFill/>
            <a:ln w="9525" cap="flat" cmpd="sng">
              <a:solidFill>
                <a:srgbClr val="CC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</a:pPr>
              <a:r>
                <a:rPr lang="en-US" altLang="zh-CN" dirty="0">
                  <a:latin typeface="Arial" panose="020B0604020202020204" pitchFamily="34" charset="0"/>
                  <a:ea typeface="宋体" panose="02010600030101010101" pitchFamily="2" charset="-122"/>
                </a:rPr>
                <a:t>Core  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6275" y="3712210"/>
            <a:ext cx="5283835" cy="231584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3830" y="998855"/>
            <a:ext cx="6191885" cy="271335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2423593" y="6237312"/>
            <a:ext cx="1115169" cy="476250"/>
          </a:xfrm>
        </p:spPr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2" y="332657"/>
            <a:ext cx="4032448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2. Parting lines / main demolding direction  </a:t>
            </a:r>
          </a:p>
        </p:txBody>
      </p:sp>
      <p:sp>
        <p:nvSpPr>
          <p:cNvPr id="6" name="文本框 15"/>
          <p:cNvSpPr txBox="1"/>
          <p:nvPr/>
        </p:nvSpPr>
        <p:spPr>
          <a:xfrm>
            <a:off x="2210435" y="3542030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12792-760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文本框 15"/>
          <p:cNvSpPr txBox="1"/>
          <p:nvPr/>
        </p:nvSpPr>
        <p:spPr>
          <a:xfrm>
            <a:off x="8766175" y="3711893"/>
            <a:ext cx="92583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buNone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12792-761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40" y="982345"/>
            <a:ext cx="9909810" cy="326834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3. Gate locations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710" y="4091305"/>
            <a:ext cx="3045460" cy="180467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9535" y="3578225"/>
            <a:ext cx="2811145" cy="1722755"/>
          </a:xfrm>
          <a:prstGeom prst="rect">
            <a:avLst/>
          </a:prstGeom>
        </p:spPr>
      </p:pic>
      <p:cxnSp>
        <p:nvCxnSpPr>
          <p:cNvPr id="13" name="直接箭头连接符 12"/>
          <p:cNvCxnSpPr/>
          <p:nvPr/>
        </p:nvCxnSpPr>
        <p:spPr>
          <a:xfrm flipH="1">
            <a:off x="3075305" y="2924810"/>
            <a:ext cx="215900" cy="1800225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4" name="直接箭头连接符 13"/>
          <p:cNvCxnSpPr/>
          <p:nvPr/>
        </p:nvCxnSpPr>
        <p:spPr>
          <a:xfrm>
            <a:off x="6675755" y="3140710"/>
            <a:ext cx="360045" cy="2016125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65665" y="3144520"/>
            <a:ext cx="2209165" cy="261874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9264015" y="5589270"/>
            <a:ext cx="1619354" cy="276999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后模加凸起 </a:t>
            </a:r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core side</a:t>
            </a:r>
          </a:p>
        </p:txBody>
      </p:sp>
      <p:cxnSp>
        <p:nvCxnSpPr>
          <p:cNvPr id="5" name="直接箭头连接符 4"/>
          <p:cNvCxnSpPr>
            <a:stCxn id="11" idx="0"/>
          </p:cNvCxnSpPr>
          <p:nvPr/>
        </p:nvCxnSpPr>
        <p:spPr>
          <a:xfrm flipV="1">
            <a:off x="10073692" y="4293235"/>
            <a:ext cx="198703" cy="1296035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AD6003B8-0C57-E3ED-0666-DBBDEC6BD911}"/>
              </a:ext>
            </a:extLst>
          </p:cNvPr>
          <p:cNvSpPr txBox="1"/>
          <p:nvPr/>
        </p:nvSpPr>
        <p:spPr>
          <a:xfrm>
            <a:off x="132715" y="5426928"/>
            <a:ext cx="4791710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进胶点处做一个Φ</a:t>
            </a:r>
            <a:r>
              <a:rPr lang="en-AU" altLang="zh-CN" sz="1200" dirty="0">
                <a:solidFill>
                  <a:schemeClr val="tx1"/>
                </a:solidFill>
                <a:sym typeface="+mn-ea"/>
              </a:rPr>
              <a:t>4</a:t>
            </a:r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*0.3</a:t>
            </a:r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深凹点辅助进胶，后模加凸起。请确认？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  <a:p>
            <a:pPr>
              <a:buNone/>
            </a:pPr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Cut </a:t>
            </a:r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Φ</a:t>
            </a:r>
            <a:r>
              <a:rPr lang="en-AU" altLang="zh-CN" sz="1200" dirty="0">
                <a:solidFill>
                  <a:schemeClr val="tx1"/>
                </a:solidFill>
                <a:sym typeface="+mn-ea"/>
              </a:rPr>
              <a:t>4</a:t>
            </a:r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*0.3 on cavity side and add material on core side acc. , pls confirm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AB4CD34-0E36-15FD-A891-1405F7C8602F}"/>
              </a:ext>
            </a:extLst>
          </p:cNvPr>
          <p:cNvSpPr txBox="1"/>
          <p:nvPr/>
        </p:nvSpPr>
        <p:spPr>
          <a:xfrm>
            <a:off x="3987800" y="1386840"/>
            <a:ext cx="2008064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每个产品一点尖点进胶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  <a:p>
            <a:pPr>
              <a:buNone/>
            </a:pPr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Mold Masters one tip for each part</a:t>
            </a:r>
            <a:endParaRPr lang="zh-CN" altLang="en-US" sz="1200" dirty="0">
              <a:solidFill>
                <a:schemeClr val="tx1"/>
              </a:solidFill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825" y="1053465"/>
            <a:ext cx="9907905" cy="421195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4. Ejection </a:t>
            </a:r>
          </a:p>
        </p:txBody>
      </p:sp>
      <p:sp>
        <p:nvSpPr>
          <p:cNvPr id="31748" name="文本框 5"/>
          <p:cNvSpPr txBox="1"/>
          <p:nvPr/>
        </p:nvSpPr>
        <p:spPr>
          <a:xfrm>
            <a:off x="10610850" y="5638800"/>
            <a:ext cx="1149350" cy="277813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具体以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3D</a:t>
            </a: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为准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15"/>
          <p:cNvSpPr txBox="1"/>
          <p:nvPr/>
        </p:nvSpPr>
        <p:spPr>
          <a:xfrm>
            <a:off x="422910" y="5514976"/>
            <a:ext cx="13341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 Ejector pin  </a:t>
            </a: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顶针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文本框 15"/>
          <p:cNvSpPr txBox="1"/>
          <p:nvPr/>
        </p:nvSpPr>
        <p:spPr>
          <a:xfrm>
            <a:off x="10096500" y="2807653"/>
            <a:ext cx="92583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buNone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12792-761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文本框 15"/>
          <p:cNvSpPr txBox="1"/>
          <p:nvPr/>
        </p:nvSpPr>
        <p:spPr>
          <a:xfrm>
            <a:off x="1266825" y="3021965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12792-760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865" y="969645"/>
            <a:ext cx="4226560" cy="452564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2" y="332657"/>
            <a:ext cx="4320480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6. Mould  body size check with mould spec </a:t>
            </a:r>
          </a:p>
        </p:txBody>
      </p:sp>
      <p:grpSp>
        <p:nvGrpSpPr>
          <p:cNvPr id="20483" name="组合 13"/>
          <p:cNvGrpSpPr/>
          <p:nvPr/>
        </p:nvGrpSpPr>
        <p:grpSpPr>
          <a:xfrm>
            <a:off x="6579235" y="1088390"/>
            <a:ext cx="4485005" cy="4904105"/>
            <a:chOff x="2786050" y="1071550"/>
            <a:chExt cx="2571768" cy="3786228"/>
          </a:xfrm>
        </p:grpSpPr>
        <p:sp>
          <p:nvSpPr>
            <p:cNvPr id="20484" name="矩形 7"/>
            <p:cNvSpPr/>
            <p:nvPr/>
          </p:nvSpPr>
          <p:spPr>
            <a:xfrm>
              <a:off x="2786050" y="1071550"/>
              <a:ext cx="2571768" cy="3786228"/>
            </a:xfrm>
            <a:prstGeom prst="rect">
              <a:avLst/>
            </a:prstGeom>
            <a:noFill/>
            <a:ln w="952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85" name="矩形 8"/>
            <p:cNvSpPr/>
            <p:nvPr/>
          </p:nvSpPr>
          <p:spPr>
            <a:xfrm>
              <a:off x="3265667" y="1299960"/>
              <a:ext cx="1566630" cy="3288636"/>
            </a:xfrm>
            <a:prstGeom prst="rect">
              <a:avLst/>
            </a:prstGeom>
            <a:noFill/>
            <a:ln w="952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86" name="椭圆 10"/>
            <p:cNvSpPr/>
            <p:nvPr/>
          </p:nvSpPr>
          <p:spPr>
            <a:xfrm>
              <a:off x="2831830" y="1265270"/>
              <a:ext cx="276605" cy="343241"/>
            </a:xfrm>
            <a:prstGeom prst="ellipse">
              <a:avLst/>
            </a:prstGeom>
            <a:solidFill>
              <a:srgbClr val="FF000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87" name="椭圆 10"/>
            <p:cNvSpPr/>
            <p:nvPr/>
          </p:nvSpPr>
          <p:spPr>
            <a:xfrm>
              <a:off x="5053130" y="1265270"/>
              <a:ext cx="276605" cy="343241"/>
            </a:xfrm>
            <a:prstGeom prst="ellipse">
              <a:avLst/>
            </a:prstGeom>
            <a:solidFill>
              <a:srgbClr val="FF000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88" name="椭圆 10"/>
            <p:cNvSpPr/>
            <p:nvPr/>
          </p:nvSpPr>
          <p:spPr>
            <a:xfrm>
              <a:off x="2827598" y="4245355"/>
              <a:ext cx="276605" cy="343241"/>
            </a:xfrm>
            <a:prstGeom prst="ellipse">
              <a:avLst/>
            </a:prstGeom>
            <a:solidFill>
              <a:srgbClr val="FF000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89" name="椭圆 10"/>
            <p:cNvSpPr/>
            <p:nvPr/>
          </p:nvSpPr>
          <p:spPr>
            <a:xfrm>
              <a:off x="5048898" y="4245355"/>
              <a:ext cx="276605" cy="343241"/>
            </a:xfrm>
            <a:prstGeom prst="ellipse">
              <a:avLst/>
            </a:prstGeom>
            <a:solidFill>
              <a:srgbClr val="FF000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90" name="椭圆 10"/>
            <p:cNvSpPr/>
            <p:nvPr/>
          </p:nvSpPr>
          <p:spPr>
            <a:xfrm>
              <a:off x="3338856" y="1398004"/>
              <a:ext cx="198730" cy="239510"/>
            </a:xfrm>
            <a:prstGeom prst="ellipse">
              <a:avLst/>
            </a:prstGeom>
            <a:solidFill>
              <a:srgbClr val="00B05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sz="1500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sz="15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91" name="椭圆 10"/>
            <p:cNvSpPr/>
            <p:nvPr/>
          </p:nvSpPr>
          <p:spPr>
            <a:xfrm>
              <a:off x="4591835" y="1369001"/>
              <a:ext cx="198730" cy="239510"/>
            </a:xfrm>
            <a:prstGeom prst="ellipse">
              <a:avLst/>
            </a:prstGeom>
            <a:solidFill>
              <a:srgbClr val="00B05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sz="1500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sz="15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92" name="椭圆 10"/>
            <p:cNvSpPr/>
            <p:nvPr/>
          </p:nvSpPr>
          <p:spPr>
            <a:xfrm>
              <a:off x="3323352" y="4296910"/>
              <a:ext cx="198730" cy="239510"/>
            </a:xfrm>
            <a:prstGeom prst="ellipse">
              <a:avLst/>
            </a:prstGeom>
            <a:solidFill>
              <a:srgbClr val="00B05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sz="1500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sz="15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93" name="椭圆 10"/>
            <p:cNvSpPr/>
            <p:nvPr/>
          </p:nvSpPr>
          <p:spPr>
            <a:xfrm>
              <a:off x="4576331" y="4267908"/>
              <a:ext cx="198730" cy="239510"/>
            </a:xfrm>
            <a:prstGeom prst="ellipse">
              <a:avLst/>
            </a:prstGeom>
            <a:solidFill>
              <a:srgbClr val="00B05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sz="1500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sz="15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10162540" y="1381760"/>
            <a:ext cx="444500" cy="6985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10124440" y="5639435"/>
            <a:ext cx="483235" cy="6985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10333355" y="1403350"/>
            <a:ext cx="26035" cy="4217035"/>
          </a:xfrm>
          <a:prstGeom prst="line">
            <a:avLst/>
          </a:prstGeom>
          <a:ln w="31750">
            <a:solidFill>
              <a:srgbClr val="7030A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8" name="TextBox 33"/>
          <p:cNvSpPr txBox="1"/>
          <p:nvPr/>
        </p:nvSpPr>
        <p:spPr>
          <a:xfrm rot="5400000">
            <a:off x="9838055" y="3385820"/>
            <a:ext cx="143700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1200" dirty="0">
                <a:sym typeface="+mn-ea"/>
              </a:rPr>
              <a:t>码模板尺寸</a:t>
            </a:r>
            <a:r>
              <a:rPr lang="en-US" altLang="zh-CN" sz="1200" dirty="0">
                <a:sym typeface="+mn-ea"/>
              </a:rPr>
              <a:t>500</a:t>
            </a:r>
            <a:r>
              <a:rPr lang="en-US" altLang="zh-CN" sz="1200" dirty="0">
                <a:latin typeface="Arial" panose="020B0604020202020204" pitchFamily="34" charset="0"/>
                <a:ea typeface="黑体" panose="02010609060101010101" pitchFamily="49" charset="-122"/>
              </a:rPr>
              <a:t>m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7426325" y="1016000"/>
            <a:ext cx="6350" cy="346710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0149840" y="969645"/>
            <a:ext cx="9525" cy="404495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7421880" y="1228090"/>
            <a:ext cx="2715260" cy="0"/>
          </a:xfrm>
          <a:prstGeom prst="line">
            <a:avLst/>
          </a:prstGeom>
          <a:ln w="31750">
            <a:solidFill>
              <a:srgbClr val="7030A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4" name="TextBox 18"/>
          <p:cNvSpPr txBox="1"/>
          <p:nvPr/>
        </p:nvSpPr>
        <p:spPr>
          <a:xfrm>
            <a:off x="7912735" y="919480"/>
            <a:ext cx="153416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1200" dirty="0">
                <a:latin typeface="Arial" panose="020B0604020202020204" pitchFamily="34" charset="0"/>
                <a:ea typeface="黑体" panose="02010609060101010101" pitchFamily="49" charset="-122"/>
              </a:rPr>
              <a:t> 码模板尺寸</a:t>
            </a:r>
            <a:r>
              <a:rPr lang="en-US" altLang="zh-CN" sz="1200" dirty="0">
                <a:latin typeface="Arial" panose="020B0604020202020204" pitchFamily="34" charset="0"/>
                <a:ea typeface="黑体" panose="02010609060101010101" pitchFamily="49" charset="-122"/>
              </a:rPr>
              <a:t>450mm</a:t>
            </a:r>
          </a:p>
        </p:txBody>
      </p:sp>
      <p:grpSp>
        <p:nvGrpSpPr>
          <p:cNvPr id="20495" name="组合 48"/>
          <p:cNvGrpSpPr/>
          <p:nvPr/>
        </p:nvGrpSpPr>
        <p:grpSpPr>
          <a:xfrm rot="-5400000">
            <a:off x="5775960" y="1326198"/>
            <a:ext cx="850900" cy="606425"/>
            <a:chOff x="7966533" y="2786523"/>
            <a:chExt cx="1017980" cy="607831"/>
          </a:xfrm>
        </p:grpSpPr>
        <p:grpSp>
          <p:nvGrpSpPr>
            <p:cNvPr id="20496" name="组合 46"/>
            <p:cNvGrpSpPr/>
            <p:nvPr/>
          </p:nvGrpSpPr>
          <p:grpSpPr>
            <a:xfrm>
              <a:off x="8505254" y="2786523"/>
              <a:ext cx="479259" cy="595424"/>
              <a:chOff x="8303234" y="2882217"/>
              <a:chExt cx="479259" cy="595424"/>
            </a:xfrm>
          </p:grpSpPr>
          <p:cxnSp>
            <p:nvCxnSpPr>
              <p:cNvPr id="20497" name="直接连接符 43"/>
              <p:cNvCxnSpPr/>
              <p:nvPr/>
            </p:nvCxnSpPr>
            <p:spPr>
              <a:xfrm rot="5400000">
                <a:off x="8006316" y="3179135"/>
                <a:ext cx="595424" cy="1588"/>
              </a:xfrm>
              <a:prstGeom prst="line">
                <a:avLst/>
              </a:prstGeom>
              <a:ln w="57150" cap="flat" cmpd="sng">
                <a:solidFill>
                  <a:srgbClr val="FF0000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0498" name="直接箭头连接符 45"/>
              <p:cNvCxnSpPr/>
              <p:nvPr/>
            </p:nvCxnSpPr>
            <p:spPr>
              <a:xfrm>
                <a:off x="8325293" y="3189767"/>
                <a:ext cx="457200" cy="1588"/>
              </a:xfrm>
              <a:prstGeom prst="straightConnector1">
                <a:avLst/>
              </a:prstGeom>
              <a:ln w="57150" cap="flat" cmpd="sng">
                <a:solidFill>
                  <a:srgbClr val="FF0000"/>
                </a:solidFill>
                <a:prstDash val="solid"/>
                <a:round/>
                <a:headEnd type="none" w="lg" len="lg"/>
                <a:tailEnd type="arrow" w="med" len="med"/>
              </a:ln>
            </p:spPr>
          </p:cxnSp>
        </p:grpSp>
        <p:sp>
          <p:nvSpPr>
            <p:cNvPr id="20499" name="TextBox 47"/>
            <p:cNvSpPr txBox="1"/>
            <p:nvPr/>
          </p:nvSpPr>
          <p:spPr>
            <a:xfrm>
              <a:off x="7966533" y="2855996"/>
              <a:ext cx="533973" cy="538358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 wrap="none" anchor="t" anchorCtr="0">
              <a:spAutoFit/>
            </a:bodyPr>
            <a:lstStyle/>
            <a:p>
              <a:r>
                <a:rPr lang="en-US" altLang="zh-CN" sz="1700" b="1" dirty="0">
                  <a:solidFill>
                    <a:srgbClr val="0000CC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TOP</a:t>
              </a:r>
              <a:endParaRPr lang="zh-CN" altLang="en-US" sz="1700" b="1" dirty="0">
                <a:solidFill>
                  <a:srgbClr val="0000CC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20500" name="TextBox 91"/>
          <p:cNvSpPr txBox="1"/>
          <p:nvPr/>
        </p:nvSpPr>
        <p:spPr>
          <a:xfrm>
            <a:off x="11200448" y="5684203"/>
            <a:ext cx="928687" cy="307975"/>
          </a:xfrm>
          <a:prstGeom prst="rect">
            <a:avLst/>
          </a:prstGeom>
          <a:noFill/>
          <a:ln w="9525" cap="flat" cmpd="sng">
            <a:solidFill>
              <a:srgbClr val="0000C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ea typeface="黑体" panose="02010609060101010101" pitchFamily="49" charset="-122"/>
              </a:rPr>
              <a:t>DATUM</a:t>
            </a:r>
          </a:p>
        </p:txBody>
      </p:sp>
      <p:pic>
        <p:nvPicPr>
          <p:cNvPr id="20494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9073" y="4242435"/>
            <a:ext cx="1225550" cy="1765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0150" y="2190115"/>
            <a:ext cx="2463165" cy="2816225"/>
          </a:xfrm>
          <a:prstGeom prst="rect">
            <a:avLst/>
          </a:prstGeom>
        </p:spPr>
      </p:pic>
      <p:sp>
        <p:nvSpPr>
          <p:cNvPr id="6" name="文本框 4">
            <a:extLst>
              <a:ext uri="{FF2B5EF4-FFF2-40B4-BE49-F238E27FC236}">
                <a16:creationId xmlns:a16="http://schemas.microsoft.com/office/drawing/2014/main" id="{EEE541EA-C193-0DD1-1B7F-37B3CA798E41}"/>
              </a:ext>
            </a:extLst>
          </p:cNvPr>
          <p:cNvSpPr txBox="1"/>
          <p:nvPr/>
        </p:nvSpPr>
        <p:spPr>
          <a:xfrm>
            <a:off x="3719754" y="5505259"/>
            <a:ext cx="1410970" cy="543867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30000"/>
              </a:spcBef>
              <a:buClr>
                <a:schemeClr val="folHlink"/>
              </a:buClr>
              <a:buSzPct val="120000"/>
            </a:pPr>
            <a:r>
              <a:rPr lang="en-US" altLang="zh-CN" sz="1200" dirty="0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  <a:sym typeface="+mn-ea"/>
              </a:rPr>
              <a:t>SR:</a:t>
            </a:r>
            <a:r>
              <a:rPr lang="zh-CN" altLang="en-US" sz="1200" dirty="0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  <a:sym typeface="+mn-ea"/>
              </a:rPr>
              <a:t>请提供</a:t>
            </a:r>
            <a:endParaRPr lang="en-US" altLang="zh-CN" sz="1200" dirty="0">
              <a:solidFill>
                <a:srgbClr val="FF0000"/>
              </a:solidFill>
              <a:latin typeface="Calibri" panose="020F0502020204030204" pitchFamily="34" charset="0"/>
              <a:ea typeface="黑体" panose="02010609060101010101" pitchFamily="49" charset="-122"/>
              <a:sym typeface="+mn-ea"/>
            </a:endParaRPr>
          </a:p>
          <a:p>
            <a:pPr algn="l" eaLnBrk="0" hangingPunct="0">
              <a:lnSpc>
                <a:spcPct val="110000"/>
              </a:lnSpc>
              <a:spcBef>
                <a:spcPct val="30000"/>
              </a:spcBef>
              <a:buClr>
                <a:schemeClr val="folHlink"/>
              </a:buClr>
              <a:buSzPct val="120000"/>
            </a:pPr>
            <a:r>
              <a:rPr lang="en-US" altLang="zh-CN" sz="1200" dirty="0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  <a:sym typeface="+mn-ea"/>
              </a:rPr>
              <a:t>Pls provide SR info. </a:t>
            </a:r>
            <a:endParaRPr lang="zh-CN" altLang="en-US" sz="1200" dirty="0">
              <a:solidFill>
                <a:srgbClr val="FF0000"/>
              </a:solidFill>
              <a:latin typeface="Calibri" panose="020F0502020204030204" pitchFamily="34" charset="0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7" name="文本框 4">
            <a:extLst>
              <a:ext uri="{FF2B5EF4-FFF2-40B4-BE49-F238E27FC236}">
                <a16:creationId xmlns:a16="http://schemas.microsoft.com/office/drawing/2014/main" id="{F71531F3-1805-E5FC-84D4-B2AE61A32FD9}"/>
              </a:ext>
            </a:extLst>
          </p:cNvPr>
          <p:cNvSpPr txBox="1"/>
          <p:nvPr/>
        </p:nvSpPr>
        <p:spPr>
          <a:xfrm>
            <a:off x="1127760" y="5340186"/>
            <a:ext cx="2249805" cy="651992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noAutofit/>
          </a:bodyPr>
          <a:lstStyle/>
          <a:p>
            <a:pPr algn="l" eaLnBrk="0" hangingPunct="0">
              <a:lnSpc>
                <a:spcPct val="110000"/>
              </a:lnSpc>
              <a:spcBef>
                <a:spcPct val="30000"/>
              </a:spcBef>
              <a:buClr>
                <a:schemeClr val="folHlink"/>
              </a:buClr>
              <a:buSzPct val="120000"/>
            </a:pPr>
            <a:r>
              <a:rPr lang="en-US" altLang="zh-CN" dirty="0">
                <a:solidFill>
                  <a:srgbClr val="FF0000"/>
                </a:solidFill>
                <a:latin typeface="Calibri" panose="020F0502020204030204" pitchFamily="34" charset="0"/>
                <a:sym typeface="+mn-ea"/>
              </a:rPr>
              <a:t>ARBURG</a:t>
            </a:r>
          </a:p>
          <a:p>
            <a:pPr algn="l" eaLnBrk="0" hangingPunct="0">
              <a:lnSpc>
                <a:spcPct val="110000"/>
              </a:lnSpc>
              <a:spcBef>
                <a:spcPct val="30000"/>
              </a:spcBef>
              <a:buClr>
                <a:schemeClr val="folHlink"/>
              </a:buClr>
              <a:buSzPct val="120000"/>
            </a:pPr>
            <a:r>
              <a:rPr lang="en-US" altLang="zh-CN" dirty="0">
                <a:solidFill>
                  <a:srgbClr val="FF0000"/>
                </a:solidFill>
                <a:latin typeface="Calibri" panose="020F0502020204030204" pitchFamily="34" charset="0"/>
                <a:sym typeface="+mn-ea"/>
              </a:rPr>
              <a:t>470 C 1500-350</a:t>
            </a:r>
          </a:p>
          <a:p>
            <a:pPr algn="l" eaLnBrk="0" hangingPunct="0">
              <a:lnSpc>
                <a:spcPct val="110000"/>
              </a:lnSpc>
              <a:spcBef>
                <a:spcPct val="30000"/>
              </a:spcBef>
              <a:buClr>
                <a:schemeClr val="folHlink"/>
              </a:buClr>
              <a:buSzPct val="120000"/>
            </a:pPr>
            <a:endParaRPr lang="en-US" altLang="zh-CN" dirty="0">
              <a:solidFill>
                <a:srgbClr val="FF0000"/>
              </a:solidFill>
              <a:latin typeface="Calibri" panose="020F0502020204030204" pitchFamily="34" charset="0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9795" y="3582670"/>
            <a:ext cx="5312410" cy="229362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1075" y="925195"/>
            <a:ext cx="5412740" cy="243395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8. Finish requirements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1180" y="3359150"/>
            <a:ext cx="1553210" cy="509270"/>
          </a:xfrm>
          <a:prstGeom prst="rect">
            <a:avLst/>
          </a:prstGeom>
        </p:spPr>
      </p:pic>
      <p:sp>
        <p:nvSpPr>
          <p:cNvPr id="17" name="文本框 15"/>
          <p:cNvSpPr txBox="1"/>
          <p:nvPr/>
        </p:nvSpPr>
        <p:spPr>
          <a:xfrm>
            <a:off x="2638425" y="3307080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12792-760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15"/>
          <p:cNvSpPr txBox="1"/>
          <p:nvPr/>
        </p:nvSpPr>
        <p:spPr>
          <a:xfrm>
            <a:off x="9026525" y="3306763"/>
            <a:ext cx="92583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buNone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12792-761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0b88d456-4132-4552-96a2-b8cbb59f5d2a}"/>
</p:tagLst>
</file>

<file path=ppt/theme/theme1.xml><?xml version="1.0" encoding="utf-8"?>
<a:theme xmlns:a="http://schemas.openxmlformats.org/drawingml/2006/main" name="W10249408-(JSY-765)">
  <a:themeElements>
    <a:clrScheme name="W10249408-(JSY-765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10249408-(JSY-765)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W10249408-(JSY-765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W10249408-(JSY-765)</Template>
  <TotalTime>29</TotalTime>
  <Words>644</Words>
  <Application>Microsoft Office PowerPoint</Application>
  <PresentationFormat>宽屏</PresentationFormat>
  <Paragraphs>139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2" baseType="lpstr">
      <vt:lpstr>Arial</vt:lpstr>
      <vt:lpstr>Arial Black</vt:lpstr>
      <vt:lpstr>Calibri</vt:lpstr>
      <vt:lpstr>W10249408-(JSY-765)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peter guan</cp:lastModifiedBy>
  <cp:revision>1319</cp:revision>
  <dcterms:created xsi:type="dcterms:W3CDTF">2009-10-12T02:20:00Z</dcterms:created>
  <dcterms:modified xsi:type="dcterms:W3CDTF">2025-11-01T08:20:57Z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2052-12.1.0.23125</vt:lpwstr>
  </property>
  <property fmtid="{D5CDD505-2E9C-101B-9397-08002B2CF9AE}" pid="3" name="ICV">
    <vt:lpwstr>CDB861603833488D94847B305621D235_12</vt:lpwstr>
  </property>
</Properties>
</file>