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58" r:id="rId2"/>
    <p:sldId id="317" r:id="rId3"/>
    <p:sldId id="329" r:id="rId4"/>
    <p:sldId id="330" r:id="rId5"/>
    <p:sldId id="352" r:id="rId6"/>
    <p:sldId id="378" r:id="rId7"/>
    <p:sldId id="331" r:id="rId8"/>
    <p:sldId id="333" r:id="rId9"/>
    <p:sldId id="379" r:id="rId10"/>
    <p:sldId id="337" r:id="rId11"/>
    <p:sldId id="393" r:id="rId12"/>
    <p:sldId id="394" r:id="rId13"/>
    <p:sldId id="395" r:id="rId14"/>
    <p:sldId id="335" r:id="rId15"/>
    <p:sldId id="332" r:id="rId16"/>
    <p:sldId id="340" r:id="rId17"/>
    <p:sldId id="339" r:id="rId18"/>
    <p:sldId id="338" r:id="rId19"/>
    <p:sldId id="407" r:id="rId20"/>
    <p:sldId id="388" r:id="rId21"/>
    <p:sldId id="389" r:id="rId22"/>
    <p:sldId id="390" r:id="rId23"/>
    <p:sldId id="391" r:id="rId24"/>
    <p:sldId id="392" r:id="rId25"/>
    <p:sldId id="406" r:id="rId26"/>
  </p:sldIdLst>
  <p:sldSz cx="12192000" cy="685800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9B5F7D32-6DF2-42C0-834F-53E1EFD933E1}">
          <p14:sldIdLst>
            <p14:sldId id="258"/>
            <p14:sldId id="317"/>
          </p14:sldIdLst>
        </p14:section>
        <p14:section name="content mould" id="{36449602-2662-42D9-872A-1FE7CC33CBA9}">
          <p14:sldIdLst>
            <p14:sldId id="329"/>
            <p14:sldId id="330"/>
            <p14:sldId id="352"/>
            <p14:sldId id="378"/>
            <p14:sldId id="331"/>
            <p14:sldId id="333"/>
            <p14:sldId id="379"/>
            <p14:sldId id="337"/>
            <p14:sldId id="393"/>
            <p14:sldId id="394"/>
            <p14:sldId id="395"/>
            <p14:sldId id="335"/>
          </p14:sldIdLst>
        </p14:section>
        <p14:section name="content part" id="{BDF28326-BE8D-4AD0-A663-1FEC91D87506}">
          <p14:sldIdLst>
            <p14:sldId id="332"/>
            <p14:sldId id="340"/>
            <p14:sldId id="339"/>
            <p14:sldId id="338"/>
            <p14:sldId id="407"/>
            <p14:sldId id="388"/>
            <p14:sldId id="389"/>
            <p14:sldId id="390"/>
            <p14:sldId id="391"/>
            <p14:sldId id="392"/>
            <p14:sldId id="406"/>
          </p14:sldIdLst>
        </p14:section>
        <p14:section name="proposal part optimization" id="{6F826376-7A83-4B0E-84A4-2BDA6F25354D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13" userDrawn="1">
          <p15:clr>
            <a:srgbClr val="A4A3A4"/>
          </p15:clr>
        </p15:guide>
        <p15:guide id="2" pos="377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C7202"/>
    <a:srgbClr val="D46A2A"/>
    <a:srgbClr val="F305FB"/>
    <a:srgbClr val="66FFFF"/>
    <a:srgbClr val="B2B2B2"/>
    <a:srgbClr val="5F5F5F"/>
    <a:srgbClr val="000099"/>
    <a:srgbClr val="292929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94660"/>
  </p:normalViewPr>
  <p:slideViewPr>
    <p:cSldViewPr showGuides="1">
      <p:cViewPr>
        <p:scale>
          <a:sx n="110" d="100"/>
          <a:sy n="110" d="100"/>
        </p:scale>
        <p:origin x="912" y="318"/>
      </p:cViewPr>
      <p:guideLst>
        <p:guide orient="horz" pos="2113"/>
        <p:guide pos="37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7848732-5F78-497F-BF1F-9E6F33893686}" type="slidenum">
              <a:rPr lang="en-US" altLang="zh-CN"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559300-1372-496A-BAD9-DFB05481C176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64275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91516132-7336-442B-8B90-FA61219AA241}" type="slidenum">
              <a:rPr lang="en-US" altLang="zh-CN" sz="1400" smtClean="0"/>
              <a:t>‹#›</a:t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CFB91F-2116-473C-873B-231CC4AB27FA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44803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E845B4C9-1983-45C7-B1E1-15931573A206}" type="slidenum">
              <a:rPr lang="en-US" altLang="zh-CN" sz="1400" smtClean="0"/>
              <a:t>‹#›</a:t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51A01F-30EB-465D-A4FA-D03FF7434464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61F62E-2E7C-4182-90BD-F4AFEAD56944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73C2C8-B631-4A20-B78E-9C9FEAD36837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DD1B1A2F-FE57-48AC-9332-476725BC2CCA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F2B158-8B33-4C85-AD50-2638F91C4A13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500A2B24-44EB-4723-A1F9-2FA5CF20C91F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BC2554-F870-4A08-A1C3-34A0352C7FE6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P </a:t>
            </a:r>
            <a:fld id="{E845B4C9-1983-45C7-B1E1-15931573A206}" type="slidenum">
              <a:rPr lang="en-US" altLang="zh-CN" dirty="0" smtClean="0"/>
              <a:t>‹#›</a:t>
            </a:fld>
            <a:r>
              <a:rPr lang="en-US" altLang="zh-CN" dirty="0"/>
              <a:t>/15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5F1267-7E44-4787-8237-46EA7EE3B425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7AAD2E-8827-4426-B624-FBB371AF10C2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D86719-B1D8-44BE-B404-483BF05E5B85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3AAFEAFC-7D3C-45C8-B2D7-223DD88C08B2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76C578-B039-4440-93BC-93558C33A662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99623990-8177-4A63-A14D-83A8A4CBF987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12192000" cy="908720"/>
          </a:xfrm>
          <a:prstGeom prst="rect">
            <a:avLst/>
          </a:prstGeom>
          <a:solidFill>
            <a:srgbClr val="969696">
              <a:alpha val="43000"/>
            </a:srgb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066630"/>
            <a:ext cx="4943872" cy="777876"/>
          </a:xfrm>
          <a:prstGeom prst="rect">
            <a:avLst/>
          </a:prstGeom>
          <a:solidFill>
            <a:schemeClr val="accent5">
              <a:lumMod val="50000"/>
              <a:alpha val="12000"/>
            </a:scheme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51451" y="6264275"/>
            <a:ext cx="1486892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solidFill>
                  <a:srgbClr val="000099"/>
                </a:solidFill>
              </a:defRPr>
            </a:lvl1pPr>
          </a:lstStyle>
          <a:p>
            <a:fld id="{4EB2FB86-019D-4692-9680-51D4C71C831A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99524" y="6264275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>
                <a:solidFill>
                  <a:srgbClr val="000099"/>
                </a:solidFill>
              </a:defRPr>
            </a:lvl1pPr>
          </a:lstStyle>
          <a:p>
            <a:pPr>
              <a:defRPr/>
            </a:pPr>
            <a:r>
              <a:rPr lang="en-US" altLang="zh-CN" dirty="0"/>
              <a:t>P </a:t>
            </a:r>
            <a:fld id="{91516132-7336-442B-8B90-FA61219AA241}" type="slidenum">
              <a:rPr lang="en-US" altLang="zh-CN" dirty="0" smtClean="0"/>
              <a:t>‹#›</a:t>
            </a:fld>
            <a:r>
              <a:rPr lang="en-US" altLang="zh-CN" dirty="0"/>
              <a:t>/15</a:t>
            </a: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192618" y="6264275"/>
            <a:ext cx="1486892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>
              <a:defRPr/>
            </a:pPr>
            <a:r>
              <a:rPr lang="en-US" altLang="zh-CN" sz="1400" dirty="0">
                <a:solidFill>
                  <a:srgbClr val="000099"/>
                </a:solidFill>
              </a:rPr>
              <a:t>Kneißl Georg</a:t>
            </a:r>
          </a:p>
        </p:txBody>
      </p:sp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>
            <a:off x="1327381" y="206365"/>
            <a:ext cx="2432051" cy="557213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2500" i="1" dirty="0">
                <a:solidFill>
                  <a:srgbClr val="B2B2B2"/>
                </a:solidFill>
                <a:latin typeface="Arial Black" panose="020B0A04020102020204" pitchFamily="34" charset="0"/>
              </a:rPr>
              <a:t>DFM</a:t>
            </a:r>
            <a:r>
              <a:rPr lang="en-US" altLang="zh-CN" sz="2000" i="1" dirty="0">
                <a:solidFill>
                  <a:srgbClr val="B2B2B2"/>
                </a:solidFill>
                <a:latin typeface="Arial Black" panose="020B0A04020102020204" pitchFamily="34" charset="0"/>
              </a:rPr>
              <a:t> </a:t>
            </a:r>
          </a:p>
        </p:txBody>
      </p:sp>
      <p:pic>
        <p:nvPicPr>
          <p:cNvPr id="12" name="Grafik 11" descr="Logo_S+W.gif"/>
          <p:cNvPicPr>
            <a:picLocks noChangeAspect="1"/>
          </p:cNvPicPr>
          <p:nvPr userDrawn="1"/>
        </p:nvPicPr>
        <p:blipFill>
          <a:blip r:embed="rId11" cstate="print">
            <a:duotone>
              <a:prstClr val="black"/>
              <a:schemeClr val="bg2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63692" y="140715"/>
            <a:ext cx="887760" cy="653064"/>
          </a:xfrm>
          <a:prstGeom prst="rect">
            <a:avLst/>
          </a:prstGeom>
        </p:spPr>
      </p:pic>
      <p:graphicFrame>
        <p:nvGraphicFramePr>
          <p:cNvPr id="9" name="Group 45"/>
          <p:cNvGraphicFramePr>
            <a:graphicFrameLocks noGrp="1"/>
          </p:cNvGraphicFramePr>
          <p:nvPr userDrawn="1"/>
        </p:nvGraphicFramePr>
        <p:xfrm>
          <a:off x="5105053" y="6080124"/>
          <a:ext cx="7039618" cy="777876"/>
        </p:xfrm>
        <a:graphic>
          <a:graphicData uri="http://schemas.openxmlformats.org/drawingml/2006/table">
            <a:tbl>
              <a:tblPr/>
              <a:tblGrid>
                <a:gridCol w="10754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40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05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95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292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Customer Comment. (please give your approval and comments)</a:t>
                      </a: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Wingdings" panose="05000000000000000000" pitchFamily="2" charset="2"/>
                        </a:rPr>
                        <a:t>OK or NG</a:t>
                      </a:r>
                      <a:endParaRPr kumimoji="0" lang="en-US" altLang="zh-CN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Remark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Approval By: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Date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0E356410-B022-4422-B161-D8C696547E99}" type="datetime1">
              <a:rPr lang="zh-CN" altLang="en-US"/>
              <a:t>2025/11/1</a:t>
            </a:fld>
            <a:endParaRPr lang="zh-CN" altLang="zh-CN"/>
          </a:p>
        </p:txBody>
      </p:sp>
      <p:graphicFrame>
        <p:nvGraphicFramePr>
          <p:cNvPr id="2111" name="Group 63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959313871"/>
              </p:ext>
            </p:extLst>
          </p:nvPr>
        </p:nvGraphicFramePr>
        <p:xfrm>
          <a:off x="191344" y="980728"/>
          <a:ext cx="4104749" cy="4262739"/>
        </p:xfrm>
        <a:graphic>
          <a:graphicData uri="http://schemas.openxmlformats.org/drawingml/2006/table">
            <a:tbl>
              <a:tblPr/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8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90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KTK mould Nr.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10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WZ-1276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05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Customer mould Nr.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1100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2025-154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1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Valid CAD file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13077-655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67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Part name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de-DE" sz="1100" kern="0" dirty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  <a:sym typeface="+mn-ea"/>
                        </a:rPr>
                        <a:t>CARRIER_NB5_MIKO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11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Part number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de-DE" sz="1100" kern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j-lt"/>
                          <a:ea typeface="+mj-ea"/>
                          <a:cs typeface="+mj-cs"/>
                          <a:sym typeface="+mn-ea"/>
                        </a:rPr>
                        <a:t>13077-655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90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Material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&gt;PP+TD20&lt;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36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Color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1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white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Shrinkage flow direction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1.013</a:t>
                      </a:r>
                      <a:r>
                        <a:rPr kumimoji="0" lang="zh-CN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2"/>
                          <a:cs typeface="Arial Unicode MS" pitchFamily="34" charset="-122"/>
                        </a:rPr>
                        <a:t>， </a:t>
                      </a: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pls confirm</a:t>
                      </a: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4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Shrinkage cross direction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1.013</a:t>
                      </a:r>
                      <a:r>
                        <a:rPr kumimoji="0" lang="zh-CN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2"/>
                          <a:cs typeface="Arial Unicode MS" pitchFamily="34" charset="-122"/>
                        </a:rPr>
                        <a:t>， </a:t>
                      </a: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pls confirm</a:t>
                      </a: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582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Surface cavity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4799965" y="980440"/>
            <a:ext cx="7264400" cy="4279265"/>
          </a:xfrm>
          <a:prstGeom prst="rect">
            <a:avLst/>
          </a:prstGeom>
          <a:noFill/>
          <a:ln w="2857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4110" y="2924810"/>
            <a:ext cx="3850640" cy="2317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4470" y="1052830"/>
            <a:ext cx="4159250" cy="236918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5. Sliders  </a:t>
            </a:r>
          </a:p>
        </p:txBody>
      </p:sp>
      <p:sp>
        <p:nvSpPr>
          <p:cNvPr id="31748" name="文本框 5"/>
          <p:cNvSpPr txBox="1"/>
          <p:nvPr/>
        </p:nvSpPr>
        <p:spPr>
          <a:xfrm>
            <a:off x="10632440" y="5733415"/>
            <a:ext cx="1149350" cy="277813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具体以</a:t>
            </a: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3D</a:t>
            </a: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为准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1900" y="1196975"/>
            <a:ext cx="5271770" cy="44018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370" y="1484630"/>
            <a:ext cx="3465830" cy="3935095"/>
          </a:xfrm>
          <a:prstGeom prst="rect">
            <a:avLst/>
          </a:prstGeom>
        </p:spPr>
      </p:pic>
      <p:sp>
        <p:nvSpPr>
          <p:cNvPr id="7" name="文本框 15"/>
          <p:cNvSpPr txBox="1"/>
          <p:nvPr/>
        </p:nvSpPr>
        <p:spPr>
          <a:xfrm>
            <a:off x="4532248" y="5204440"/>
            <a:ext cx="2182318" cy="46166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蓝色线为行位夹线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buFont typeface="Arial" panose="020B0604020202020204" pitchFamily="34" charset="0"/>
            </a:pPr>
            <a:r>
              <a:rPr lang="en-US" altLang="zh-CN" sz="1200" dirty="0"/>
              <a:t>Pls confirm the PL of slider</a:t>
            </a:r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5. Sliders  </a:t>
            </a:r>
          </a:p>
        </p:txBody>
      </p:sp>
      <p:sp>
        <p:nvSpPr>
          <p:cNvPr id="7" name="文本框 15"/>
          <p:cNvSpPr txBox="1"/>
          <p:nvPr/>
        </p:nvSpPr>
        <p:spPr>
          <a:xfrm>
            <a:off x="4447222" y="5364788"/>
            <a:ext cx="2440866" cy="46166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蓝色线为行位夹线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buFont typeface="Arial" panose="020B0604020202020204" pitchFamily="34" charset="0"/>
            </a:pPr>
            <a:r>
              <a:rPr lang="en-US" altLang="zh-CN" sz="1200" dirty="0"/>
              <a:t>Pls confirm the PL of slider</a:t>
            </a:r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48" name="文本框 5"/>
          <p:cNvSpPr txBox="1"/>
          <p:nvPr/>
        </p:nvSpPr>
        <p:spPr>
          <a:xfrm>
            <a:off x="10632440" y="5733415"/>
            <a:ext cx="1149350" cy="277813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具体以</a:t>
            </a: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3D</a:t>
            </a: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为准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5910" y="1917065"/>
            <a:ext cx="6724015" cy="26974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470" y="1628775"/>
            <a:ext cx="3419475" cy="366712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5. Sliders  </a:t>
            </a:r>
          </a:p>
        </p:txBody>
      </p:sp>
      <p:sp>
        <p:nvSpPr>
          <p:cNvPr id="7" name="文本框 15"/>
          <p:cNvSpPr txBox="1"/>
          <p:nvPr/>
        </p:nvSpPr>
        <p:spPr>
          <a:xfrm>
            <a:off x="5015880" y="5267950"/>
            <a:ext cx="2448272" cy="46166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蓝色线为行位夹线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buFont typeface="Arial" panose="020B0604020202020204" pitchFamily="34" charset="0"/>
            </a:pPr>
            <a:r>
              <a:rPr lang="en-US" altLang="zh-CN" sz="1200" dirty="0"/>
              <a:t>Pls confirm the PL of slider</a:t>
            </a:r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48" name="文本框 5"/>
          <p:cNvSpPr txBox="1"/>
          <p:nvPr/>
        </p:nvSpPr>
        <p:spPr>
          <a:xfrm>
            <a:off x="10632440" y="5733415"/>
            <a:ext cx="1149350" cy="277813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具体以</a:t>
            </a: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3D</a:t>
            </a: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为准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0100" y="2493010"/>
            <a:ext cx="5960745" cy="19494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670" y="1628775"/>
            <a:ext cx="5043805" cy="338010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5. Sliders  </a:t>
            </a:r>
          </a:p>
        </p:txBody>
      </p:sp>
      <p:sp>
        <p:nvSpPr>
          <p:cNvPr id="7" name="文本框 15"/>
          <p:cNvSpPr txBox="1"/>
          <p:nvPr/>
        </p:nvSpPr>
        <p:spPr>
          <a:xfrm>
            <a:off x="4439920" y="5568941"/>
            <a:ext cx="2762250" cy="46166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蓝色线为行位夹线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1200" dirty="0"/>
              <a:t>Pls confirm the PL of slider</a:t>
            </a:r>
            <a:endParaRPr lang="zh-CN" altLang="en-US" sz="1200" dirty="0"/>
          </a:p>
        </p:txBody>
      </p:sp>
      <p:sp>
        <p:nvSpPr>
          <p:cNvPr id="31748" name="文本框 5"/>
          <p:cNvSpPr txBox="1"/>
          <p:nvPr/>
        </p:nvSpPr>
        <p:spPr>
          <a:xfrm>
            <a:off x="10632440" y="5733415"/>
            <a:ext cx="1149350" cy="277813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具体以</a:t>
            </a: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3D</a:t>
            </a: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为准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9825" y="3068955"/>
            <a:ext cx="2862580" cy="256984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0235" y="1052830"/>
            <a:ext cx="5313045" cy="211201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935" y="1124585"/>
            <a:ext cx="4779645" cy="435038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2" y="332657"/>
            <a:ext cx="4320480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6. Mould  body size check with mould spec </a:t>
            </a:r>
          </a:p>
        </p:txBody>
      </p:sp>
      <p:grpSp>
        <p:nvGrpSpPr>
          <p:cNvPr id="20483" name="组合 13"/>
          <p:cNvGrpSpPr/>
          <p:nvPr/>
        </p:nvGrpSpPr>
        <p:grpSpPr>
          <a:xfrm>
            <a:off x="6579235" y="1088390"/>
            <a:ext cx="4485005" cy="4904105"/>
            <a:chOff x="2786050" y="1071550"/>
            <a:chExt cx="2571768" cy="3786228"/>
          </a:xfrm>
        </p:grpSpPr>
        <p:sp>
          <p:nvSpPr>
            <p:cNvPr id="20484" name="矩形 7"/>
            <p:cNvSpPr/>
            <p:nvPr/>
          </p:nvSpPr>
          <p:spPr>
            <a:xfrm>
              <a:off x="2786050" y="1071550"/>
              <a:ext cx="2571768" cy="3786228"/>
            </a:xfrm>
            <a:prstGeom prst="rect">
              <a:avLst/>
            </a:prstGeom>
            <a:noFill/>
            <a:ln w="952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85" name="矩形 8"/>
            <p:cNvSpPr/>
            <p:nvPr/>
          </p:nvSpPr>
          <p:spPr>
            <a:xfrm>
              <a:off x="3265667" y="1299960"/>
              <a:ext cx="1566630" cy="3288636"/>
            </a:xfrm>
            <a:prstGeom prst="rect">
              <a:avLst/>
            </a:prstGeom>
            <a:noFill/>
            <a:ln w="952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86" name="椭圆 10"/>
            <p:cNvSpPr/>
            <p:nvPr/>
          </p:nvSpPr>
          <p:spPr>
            <a:xfrm>
              <a:off x="2831830" y="1265270"/>
              <a:ext cx="276605" cy="343241"/>
            </a:xfrm>
            <a:prstGeom prst="ellipse">
              <a:avLst/>
            </a:prstGeom>
            <a:solidFill>
              <a:srgbClr val="FF000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87" name="椭圆 10"/>
            <p:cNvSpPr/>
            <p:nvPr/>
          </p:nvSpPr>
          <p:spPr>
            <a:xfrm>
              <a:off x="5053130" y="1265270"/>
              <a:ext cx="276605" cy="343241"/>
            </a:xfrm>
            <a:prstGeom prst="ellipse">
              <a:avLst/>
            </a:prstGeom>
            <a:solidFill>
              <a:srgbClr val="FF000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88" name="椭圆 10"/>
            <p:cNvSpPr/>
            <p:nvPr/>
          </p:nvSpPr>
          <p:spPr>
            <a:xfrm>
              <a:off x="2827598" y="4245355"/>
              <a:ext cx="276605" cy="343241"/>
            </a:xfrm>
            <a:prstGeom prst="ellipse">
              <a:avLst/>
            </a:prstGeom>
            <a:solidFill>
              <a:srgbClr val="FF000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89" name="椭圆 10"/>
            <p:cNvSpPr/>
            <p:nvPr/>
          </p:nvSpPr>
          <p:spPr>
            <a:xfrm>
              <a:off x="5048898" y="4245355"/>
              <a:ext cx="276605" cy="343241"/>
            </a:xfrm>
            <a:prstGeom prst="ellipse">
              <a:avLst/>
            </a:prstGeom>
            <a:solidFill>
              <a:srgbClr val="FF000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90" name="椭圆 10"/>
            <p:cNvSpPr/>
            <p:nvPr/>
          </p:nvSpPr>
          <p:spPr>
            <a:xfrm>
              <a:off x="3338856" y="1398004"/>
              <a:ext cx="198730" cy="239510"/>
            </a:xfrm>
            <a:prstGeom prst="ellipse">
              <a:avLst/>
            </a:prstGeom>
            <a:solidFill>
              <a:srgbClr val="00B05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sz="1500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sz="15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91" name="椭圆 10"/>
            <p:cNvSpPr/>
            <p:nvPr/>
          </p:nvSpPr>
          <p:spPr>
            <a:xfrm>
              <a:off x="4591835" y="1369001"/>
              <a:ext cx="198730" cy="239510"/>
            </a:xfrm>
            <a:prstGeom prst="ellipse">
              <a:avLst/>
            </a:prstGeom>
            <a:solidFill>
              <a:srgbClr val="00B05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sz="1500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sz="15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92" name="椭圆 10"/>
            <p:cNvSpPr/>
            <p:nvPr/>
          </p:nvSpPr>
          <p:spPr>
            <a:xfrm>
              <a:off x="3323352" y="4296910"/>
              <a:ext cx="198730" cy="239510"/>
            </a:xfrm>
            <a:prstGeom prst="ellipse">
              <a:avLst/>
            </a:prstGeom>
            <a:solidFill>
              <a:srgbClr val="00B05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sz="1500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sz="15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93" name="椭圆 10"/>
            <p:cNvSpPr/>
            <p:nvPr/>
          </p:nvSpPr>
          <p:spPr>
            <a:xfrm>
              <a:off x="4576331" y="4267908"/>
              <a:ext cx="198730" cy="239510"/>
            </a:xfrm>
            <a:prstGeom prst="ellipse">
              <a:avLst/>
            </a:prstGeom>
            <a:solidFill>
              <a:srgbClr val="00B05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sz="1500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sz="15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cxnSp>
        <p:nvCxnSpPr>
          <p:cNvPr id="21" name="直接连接符 20"/>
          <p:cNvCxnSpPr/>
          <p:nvPr/>
        </p:nvCxnSpPr>
        <p:spPr>
          <a:xfrm>
            <a:off x="10162540" y="1381760"/>
            <a:ext cx="444500" cy="6985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10124440" y="5639435"/>
            <a:ext cx="483235" cy="6985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10333355" y="1403350"/>
            <a:ext cx="26035" cy="4217035"/>
          </a:xfrm>
          <a:prstGeom prst="line">
            <a:avLst/>
          </a:prstGeom>
          <a:ln w="31750">
            <a:solidFill>
              <a:srgbClr val="7030A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08" name="TextBox 33"/>
          <p:cNvSpPr txBox="1"/>
          <p:nvPr/>
        </p:nvSpPr>
        <p:spPr>
          <a:xfrm rot="5400000">
            <a:off x="9838055" y="3385820"/>
            <a:ext cx="143700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1200" dirty="0">
                <a:sym typeface="+mn-ea"/>
              </a:rPr>
              <a:t>码模板尺寸</a:t>
            </a:r>
            <a:r>
              <a:rPr lang="en-US" altLang="zh-CN" sz="1200" dirty="0">
                <a:sym typeface="+mn-ea"/>
              </a:rPr>
              <a:t>600</a:t>
            </a:r>
            <a:r>
              <a:rPr lang="en-US" altLang="zh-CN" sz="1200" dirty="0">
                <a:latin typeface="Arial" panose="020B0604020202020204" pitchFamily="34" charset="0"/>
                <a:ea typeface="黑体" panose="02010609060101010101" pitchFamily="49" charset="-122"/>
              </a:rPr>
              <a:t>m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7426325" y="1016000"/>
            <a:ext cx="6350" cy="346710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0149840" y="969645"/>
            <a:ext cx="9525" cy="404495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7421880" y="1228090"/>
            <a:ext cx="2715260" cy="0"/>
          </a:xfrm>
          <a:prstGeom prst="line">
            <a:avLst/>
          </a:prstGeom>
          <a:ln w="31750">
            <a:solidFill>
              <a:srgbClr val="7030A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04" name="TextBox 18"/>
          <p:cNvSpPr txBox="1"/>
          <p:nvPr/>
        </p:nvSpPr>
        <p:spPr>
          <a:xfrm>
            <a:off x="7912735" y="919480"/>
            <a:ext cx="1534160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1200" dirty="0">
                <a:latin typeface="Arial" panose="020B0604020202020204" pitchFamily="34" charset="0"/>
                <a:ea typeface="黑体" panose="02010609060101010101" pitchFamily="49" charset="-122"/>
              </a:rPr>
              <a:t> 码模板尺寸</a:t>
            </a:r>
            <a:r>
              <a:rPr lang="en-US" altLang="zh-CN" sz="1200" dirty="0">
                <a:latin typeface="Arial" panose="020B0604020202020204" pitchFamily="34" charset="0"/>
                <a:ea typeface="黑体" panose="02010609060101010101" pitchFamily="49" charset="-122"/>
              </a:rPr>
              <a:t>700mm</a:t>
            </a:r>
          </a:p>
        </p:txBody>
      </p:sp>
      <p:grpSp>
        <p:nvGrpSpPr>
          <p:cNvPr id="20495" name="组合 48"/>
          <p:cNvGrpSpPr/>
          <p:nvPr/>
        </p:nvGrpSpPr>
        <p:grpSpPr>
          <a:xfrm rot="-5400000">
            <a:off x="5775960" y="1326198"/>
            <a:ext cx="850900" cy="606425"/>
            <a:chOff x="7966533" y="2786523"/>
            <a:chExt cx="1017980" cy="607831"/>
          </a:xfrm>
        </p:grpSpPr>
        <p:grpSp>
          <p:nvGrpSpPr>
            <p:cNvPr id="20496" name="组合 46"/>
            <p:cNvGrpSpPr/>
            <p:nvPr/>
          </p:nvGrpSpPr>
          <p:grpSpPr>
            <a:xfrm>
              <a:off x="8505254" y="2786523"/>
              <a:ext cx="479259" cy="595424"/>
              <a:chOff x="8303234" y="2882217"/>
              <a:chExt cx="479259" cy="595424"/>
            </a:xfrm>
          </p:grpSpPr>
          <p:cxnSp>
            <p:nvCxnSpPr>
              <p:cNvPr id="20497" name="直接连接符 43"/>
              <p:cNvCxnSpPr/>
              <p:nvPr/>
            </p:nvCxnSpPr>
            <p:spPr>
              <a:xfrm rot="5400000">
                <a:off x="8006316" y="3179135"/>
                <a:ext cx="595424" cy="1588"/>
              </a:xfrm>
              <a:prstGeom prst="line">
                <a:avLst/>
              </a:prstGeom>
              <a:ln w="57150" cap="flat" cmpd="sng">
                <a:solidFill>
                  <a:srgbClr val="FF0000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0498" name="直接箭头连接符 45"/>
              <p:cNvCxnSpPr/>
              <p:nvPr/>
            </p:nvCxnSpPr>
            <p:spPr>
              <a:xfrm>
                <a:off x="8325293" y="3189767"/>
                <a:ext cx="457200" cy="1588"/>
              </a:xfrm>
              <a:prstGeom prst="straightConnector1">
                <a:avLst/>
              </a:prstGeom>
              <a:ln w="57150" cap="flat" cmpd="sng">
                <a:solidFill>
                  <a:srgbClr val="FF0000"/>
                </a:solidFill>
                <a:prstDash val="solid"/>
                <a:round/>
                <a:headEnd type="none" w="lg" len="lg"/>
                <a:tailEnd type="arrow" w="med" len="med"/>
              </a:ln>
            </p:spPr>
          </p:cxnSp>
        </p:grpSp>
        <p:sp>
          <p:nvSpPr>
            <p:cNvPr id="20499" name="TextBox 47"/>
            <p:cNvSpPr txBox="1"/>
            <p:nvPr/>
          </p:nvSpPr>
          <p:spPr>
            <a:xfrm>
              <a:off x="7966533" y="2855996"/>
              <a:ext cx="533973" cy="538358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 wrap="none" anchor="t" anchorCtr="0">
              <a:spAutoFit/>
            </a:bodyPr>
            <a:lstStyle/>
            <a:p>
              <a:r>
                <a:rPr lang="en-US" altLang="zh-CN" sz="1700" b="1" dirty="0">
                  <a:solidFill>
                    <a:srgbClr val="0000CC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TOP</a:t>
              </a:r>
              <a:endParaRPr lang="zh-CN" altLang="en-US" sz="1700" b="1" dirty="0">
                <a:solidFill>
                  <a:srgbClr val="0000CC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20500" name="TextBox 91"/>
          <p:cNvSpPr txBox="1"/>
          <p:nvPr/>
        </p:nvSpPr>
        <p:spPr>
          <a:xfrm>
            <a:off x="11200448" y="5684203"/>
            <a:ext cx="928687" cy="307975"/>
          </a:xfrm>
          <a:prstGeom prst="rect">
            <a:avLst/>
          </a:prstGeom>
          <a:noFill/>
          <a:ln w="9525" cap="flat" cmpd="sng">
            <a:solidFill>
              <a:srgbClr val="0000CC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ea typeface="黑体" panose="02010609060101010101" pitchFamily="49" charset="-122"/>
              </a:rPr>
              <a:t>DATUM</a:t>
            </a:r>
          </a:p>
        </p:txBody>
      </p:sp>
      <p:pic>
        <p:nvPicPr>
          <p:cNvPr id="20494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9073" y="4242435"/>
            <a:ext cx="1225550" cy="1765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5" y="981075"/>
            <a:ext cx="4226560" cy="4525645"/>
          </a:xfrm>
          <a:prstGeom prst="rect">
            <a:avLst/>
          </a:prstGeom>
        </p:spPr>
      </p:pic>
      <p:sp>
        <p:nvSpPr>
          <p:cNvPr id="10" name="文本框 4"/>
          <p:cNvSpPr txBox="1"/>
          <p:nvPr/>
        </p:nvSpPr>
        <p:spPr>
          <a:xfrm>
            <a:off x="4138015" y="2797230"/>
            <a:ext cx="2332990" cy="1467197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30000"/>
              </a:spcBef>
              <a:buClr>
                <a:schemeClr val="folHlink"/>
              </a:buClr>
              <a:buSzPct val="120000"/>
            </a:pPr>
            <a:r>
              <a:rPr lang="zh-CN" sz="1200" dirty="0">
                <a:solidFill>
                  <a:srgbClr val="FF0000"/>
                </a:solidFill>
                <a:latin typeface="Calibri" panose="020F0502020204030204" pitchFamily="34" charset="0"/>
                <a:ea typeface="黑体" panose="02010609060101010101" pitchFamily="49" charset="-122"/>
                <a:sym typeface="+mn-ea"/>
              </a:rPr>
              <a:t>超出注塑机大小，请更换注塑机</a:t>
            </a:r>
          </a:p>
          <a:p>
            <a:pPr algn="l" eaLnBrk="0" hangingPunct="0">
              <a:lnSpc>
                <a:spcPct val="110000"/>
              </a:lnSpc>
              <a:spcBef>
                <a:spcPct val="30000"/>
              </a:spcBef>
              <a:buClr>
                <a:schemeClr val="folHlink"/>
              </a:buClr>
              <a:buSzPct val="120000"/>
            </a:pPr>
            <a:r>
              <a:rPr lang="zh-CN" altLang="zh-CN" sz="1200" dirty="0">
                <a:solidFill>
                  <a:srgbClr val="FF0000"/>
                </a:solidFill>
                <a:latin typeface="Calibri" panose="020F0502020204030204" pitchFamily="34" charset="0"/>
                <a:ea typeface="黑体" panose="02010609060101010101" pitchFamily="49" charset="-122"/>
                <a:sym typeface="+mn-ea"/>
              </a:rPr>
              <a:t>定位环：</a:t>
            </a:r>
            <a:r>
              <a:rPr lang="zh-CN" altLang="en-US" sz="1200" dirty="0">
                <a:solidFill>
                  <a:srgbClr val="FF0000"/>
                </a:solidFill>
                <a:latin typeface="Calibri" panose="020F0502020204030204" pitchFamily="34" charset="0"/>
                <a:ea typeface="黑体" panose="02010609060101010101" pitchFamily="49" charset="-122"/>
                <a:sym typeface="+mn-ea"/>
              </a:rPr>
              <a:t>请提供</a:t>
            </a:r>
          </a:p>
          <a:p>
            <a:pPr algn="l" eaLnBrk="0" hangingPunct="0">
              <a:lnSpc>
                <a:spcPct val="110000"/>
              </a:lnSpc>
              <a:spcBef>
                <a:spcPct val="30000"/>
              </a:spcBef>
              <a:buClr>
                <a:schemeClr val="folHlink"/>
              </a:buClr>
              <a:buSzPct val="120000"/>
            </a:pPr>
            <a:r>
              <a:rPr lang="en-US" altLang="zh-CN" sz="1200" dirty="0">
                <a:solidFill>
                  <a:srgbClr val="FF0000"/>
                </a:solidFill>
                <a:latin typeface="Calibri" panose="020F0502020204030204" pitchFamily="34" charset="0"/>
                <a:ea typeface="黑体" panose="02010609060101010101" pitchFamily="49" charset="-122"/>
                <a:sym typeface="+mn-ea"/>
              </a:rPr>
              <a:t>SR:</a:t>
            </a:r>
            <a:r>
              <a:rPr lang="zh-CN" altLang="en-US" sz="1200" dirty="0">
                <a:solidFill>
                  <a:srgbClr val="FF0000"/>
                </a:solidFill>
                <a:latin typeface="Calibri" panose="020F0502020204030204" pitchFamily="34" charset="0"/>
                <a:ea typeface="黑体" panose="02010609060101010101" pitchFamily="49" charset="-122"/>
                <a:sym typeface="+mn-ea"/>
              </a:rPr>
              <a:t>请提供</a:t>
            </a:r>
          </a:p>
          <a:p>
            <a:pPr eaLnBrk="0" hangingPunct="0">
              <a:lnSpc>
                <a:spcPct val="110000"/>
              </a:lnSpc>
              <a:spcBef>
                <a:spcPct val="30000"/>
              </a:spcBef>
              <a:buClr>
                <a:schemeClr val="folHlink"/>
              </a:buClr>
              <a:buSzPct val="120000"/>
            </a:pPr>
            <a:r>
              <a:rPr lang="en-US" altLang="zh-CN" sz="1200" dirty="0">
                <a:solidFill>
                  <a:srgbClr val="FF0000"/>
                </a:solidFill>
                <a:latin typeface="Calibri" panose="020F0502020204030204" pitchFamily="34" charset="0"/>
                <a:sym typeface="+mn-ea"/>
              </a:rPr>
              <a:t>ARBURG 470 C 1500-350 seems not suitable for this mold, waiting for your feedback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8735" y="2086610"/>
            <a:ext cx="2416175" cy="287591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8. Finish requirements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255" y="2564765"/>
            <a:ext cx="3850640" cy="231711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090" y="2421255"/>
            <a:ext cx="4159250" cy="236918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425" y="4725035"/>
            <a:ext cx="2308860" cy="119253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9. Draft angle </a:t>
            </a:r>
          </a:p>
        </p:txBody>
      </p:sp>
      <p:sp>
        <p:nvSpPr>
          <p:cNvPr id="27650" name="Text Box 4"/>
          <p:cNvSpPr txBox="1"/>
          <p:nvPr/>
        </p:nvSpPr>
        <p:spPr>
          <a:xfrm>
            <a:off x="2304733" y="5670550"/>
            <a:ext cx="1065212" cy="27622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Core：后模  </a:t>
            </a:r>
          </a:p>
        </p:txBody>
      </p:sp>
      <p:sp>
        <p:nvSpPr>
          <p:cNvPr id="27655" name="Text Box 4"/>
          <p:cNvSpPr txBox="1"/>
          <p:nvPr/>
        </p:nvSpPr>
        <p:spPr>
          <a:xfrm>
            <a:off x="8074660" y="5739130"/>
            <a:ext cx="11055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Cavity</a:t>
            </a:r>
            <a:r>
              <a:rPr lang="en-US" altLang="zh-CN" sz="12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12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sym typeface="黑体" panose="02010609060101010101" pitchFamily="49" charset="-122"/>
              </a:rPr>
              <a:t>：</a:t>
            </a:r>
            <a:r>
              <a:rPr lang="zh-CN" altLang="en-US" sz="12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前模</a:t>
            </a:r>
            <a:endParaRPr lang="zh-CN" altLang="en-US" sz="12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  <a:sym typeface="黑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5705" y="941070"/>
            <a:ext cx="734060" cy="5078095"/>
          </a:xfrm>
          <a:prstGeom prst="rect">
            <a:avLst/>
          </a:prstGeom>
        </p:spPr>
      </p:pic>
      <p:sp>
        <p:nvSpPr>
          <p:cNvPr id="12" name="Text Box 4"/>
          <p:cNvSpPr txBox="1"/>
          <p:nvPr/>
        </p:nvSpPr>
        <p:spPr>
          <a:xfrm>
            <a:off x="4295458" y="1341120"/>
            <a:ext cx="2903359" cy="553998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绿色面没有出摸角度，增加出摸角度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1200" dirty="0"/>
              <a:t>Can you add draft angel on green area?</a:t>
            </a:r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5910" y="2348230"/>
            <a:ext cx="6055360" cy="28632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770" y="2781300"/>
            <a:ext cx="5229860" cy="215074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7800" y="2204720"/>
            <a:ext cx="5596890" cy="27628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135" y="2204720"/>
            <a:ext cx="5662930" cy="3053715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50917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10. Wall thickness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667702" y="908776"/>
            <a:ext cx="3262432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zh-CN" sz="1200" dirty="0"/>
              <a:t>箭头指示深红色区域成型后会有缩水印，</a:t>
            </a:r>
          </a:p>
          <a:p>
            <a:pPr algn="l"/>
            <a:r>
              <a:rPr lang="zh-CN" altLang="zh-CN" sz="1200" dirty="0"/>
              <a:t>为防止产品表面有缩水风险，建议调整肉厚</a:t>
            </a:r>
            <a:r>
              <a:rPr lang="zh-CN" altLang="en-US" sz="1200" dirty="0"/>
              <a:t>。</a:t>
            </a:r>
            <a:endParaRPr lang="en-US" altLang="zh-CN" sz="1200" dirty="0"/>
          </a:p>
          <a:p>
            <a:r>
              <a:rPr lang="en-US" altLang="zh-CN" sz="1200" dirty="0"/>
              <a:t>Red area with sink mark risk, is it OK?</a:t>
            </a:r>
            <a:endParaRPr lang="zh-CN" altLang="en-US" sz="1200" dirty="0"/>
          </a:p>
        </p:txBody>
      </p:sp>
      <p:cxnSp>
        <p:nvCxnSpPr>
          <p:cNvPr id="13" name="直接箭头连接符 12"/>
          <p:cNvCxnSpPr/>
          <p:nvPr/>
        </p:nvCxnSpPr>
        <p:spPr>
          <a:xfrm flipH="1">
            <a:off x="1415415" y="2442210"/>
            <a:ext cx="4967605" cy="410845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4" name="直接箭头连接符 13"/>
          <p:cNvCxnSpPr/>
          <p:nvPr/>
        </p:nvCxnSpPr>
        <p:spPr>
          <a:xfrm flipH="1">
            <a:off x="1487170" y="2442210"/>
            <a:ext cx="4895850" cy="1130935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5" name="直接箭头连接符 14"/>
          <p:cNvCxnSpPr/>
          <p:nvPr/>
        </p:nvCxnSpPr>
        <p:spPr>
          <a:xfrm>
            <a:off x="6383020" y="2442210"/>
            <a:ext cx="3673475" cy="1851025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6" name="直接箭头连接符 15"/>
          <p:cNvCxnSpPr/>
          <p:nvPr/>
        </p:nvCxnSpPr>
        <p:spPr>
          <a:xfrm>
            <a:off x="6383655" y="2420620"/>
            <a:ext cx="1008380" cy="936625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7" name="直接箭头连接符 16"/>
          <p:cNvCxnSpPr/>
          <p:nvPr/>
        </p:nvCxnSpPr>
        <p:spPr>
          <a:xfrm>
            <a:off x="6383020" y="2442210"/>
            <a:ext cx="1800860" cy="1346835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0" name="直接箭头连接符 19"/>
          <p:cNvCxnSpPr/>
          <p:nvPr/>
        </p:nvCxnSpPr>
        <p:spPr>
          <a:xfrm flipH="1">
            <a:off x="1991360" y="2420620"/>
            <a:ext cx="4392930" cy="864235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8" name="直接箭头连接符 7"/>
          <p:cNvCxnSpPr/>
          <p:nvPr/>
        </p:nvCxnSpPr>
        <p:spPr>
          <a:xfrm flipH="1">
            <a:off x="3935730" y="2421255"/>
            <a:ext cx="2448560" cy="1511935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8" name="直接箭头连接符 17"/>
          <p:cNvCxnSpPr/>
          <p:nvPr/>
        </p:nvCxnSpPr>
        <p:spPr>
          <a:xfrm flipH="1">
            <a:off x="4178300" y="2421255"/>
            <a:ext cx="2133600" cy="575945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4" name="直接箭头连接符 23"/>
          <p:cNvCxnSpPr/>
          <p:nvPr/>
        </p:nvCxnSpPr>
        <p:spPr>
          <a:xfrm flipH="1">
            <a:off x="3719830" y="2421255"/>
            <a:ext cx="2592070" cy="1151890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6" name="直接箭头连接符 25"/>
          <p:cNvCxnSpPr/>
          <p:nvPr/>
        </p:nvCxnSpPr>
        <p:spPr>
          <a:xfrm>
            <a:off x="6311900" y="2420620"/>
            <a:ext cx="4104640" cy="360680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7" name="直接箭头连接符 26"/>
          <p:cNvCxnSpPr/>
          <p:nvPr/>
        </p:nvCxnSpPr>
        <p:spPr>
          <a:xfrm>
            <a:off x="6383655" y="2421255"/>
            <a:ext cx="1440180" cy="647700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52" y="1484784"/>
            <a:ext cx="8953500" cy="4029075"/>
          </a:xfrm>
          <a:prstGeom prst="rect">
            <a:avLst/>
          </a:prstGeom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11. Engraving</a:t>
            </a:r>
          </a:p>
        </p:txBody>
      </p:sp>
      <p:sp>
        <p:nvSpPr>
          <p:cNvPr id="5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7" name="文本框 6"/>
          <p:cNvSpPr txBox="1"/>
          <p:nvPr/>
        </p:nvSpPr>
        <p:spPr>
          <a:xfrm rot="16200000">
            <a:off x="2574752" y="4285769"/>
            <a:ext cx="1054735" cy="2057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800"/>
              <a:t>1&gt;PP+TD20</a:t>
            </a:r>
            <a:r>
              <a:rPr lang="en-US" altLang="zh-CN" sz="1000"/>
              <a:t>&lt;</a:t>
            </a:r>
          </a:p>
        </p:txBody>
      </p:sp>
      <p:pic>
        <p:nvPicPr>
          <p:cNvPr id="28682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9737" y="2349019"/>
            <a:ext cx="194945" cy="1974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080847" y="2061364"/>
            <a:ext cx="203835" cy="216535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59ABD709-E4E0-339C-9991-948FAC4D4E42}"/>
              </a:ext>
            </a:extLst>
          </p:cNvPr>
          <p:cNvSpPr txBox="1"/>
          <p:nvPr/>
        </p:nvSpPr>
        <p:spPr>
          <a:xfrm>
            <a:off x="5231904" y="5513859"/>
            <a:ext cx="2870851" cy="276999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altLang="zh-CN" sz="1200" dirty="0"/>
              <a:t>Pls confirm engraving info. And location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22E7765E-E00B-E13F-511E-368EEB0557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66264" y="988531"/>
            <a:ext cx="4876800" cy="11811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12. Important measurement based on 2D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3205" y="1124585"/>
            <a:ext cx="6522085" cy="46196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E860F55-9E65-43CB-87CD-F282FD0ACAE4}" type="datetime1">
              <a:rPr lang="zh-CN" altLang="en-US"/>
              <a:t>2025/11/1</a:t>
            </a:fld>
            <a:endParaRPr lang="zh-CN" altLang="zh-CN"/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5468810" y="1236503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2. Parting Line / main demolding direction 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5465684" y="1579193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3. Gate Locates</a:t>
            </a:r>
          </a:p>
        </p:txBody>
      </p:sp>
      <p:sp>
        <p:nvSpPr>
          <p:cNvPr id="3081" name="Text Box 10"/>
          <p:cNvSpPr txBox="1">
            <a:spLocks noChangeArrowheads="1"/>
          </p:cNvSpPr>
          <p:nvPr/>
        </p:nvSpPr>
        <p:spPr bwMode="auto">
          <a:xfrm>
            <a:off x="5469042" y="1921883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4. Ejection</a:t>
            </a:r>
          </a:p>
        </p:txBody>
      </p:sp>
      <p:sp>
        <p:nvSpPr>
          <p:cNvPr id="3083" name="Text Box 13"/>
          <p:cNvSpPr txBox="1">
            <a:spLocks noChangeArrowheads="1"/>
          </p:cNvSpPr>
          <p:nvPr/>
        </p:nvSpPr>
        <p:spPr bwMode="auto">
          <a:xfrm>
            <a:off x="5449674" y="3543174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8. Finish Require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5474317" y="896724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1. Assembly situation 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5449674" y="5482997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Proposals / part optimization</a:t>
            </a: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19336" y="947159"/>
            <a:ext cx="3671937" cy="400110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solidFill>
                  <a:schemeClr val="tx1"/>
                </a:solidFill>
                <a:latin typeface="Arial Black" panose="020B0A04020102020204" pitchFamily="34" charset="0"/>
              </a:rPr>
              <a:t>Content / mould </a:t>
            </a:r>
            <a:r>
              <a:rPr lang="en-US" altLang="zh-CN" sz="1100" dirty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5477075" y="2697774"/>
            <a:ext cx="4236711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6. Mould body size / check with mould spec </a:t>
            </a: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5474315" y="5084448"/>
            <a:ext cx="3798473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12. Important measurements based on 2D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5474317" y="2325350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5. Sliders  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5453092" y="3930727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9. Draft angle 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5449674" y="4313811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10. Wall thickness</a:t>
            </a: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5464340" y="4671863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11. Engraving</a:t>
            </a: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5474315" y="3103244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7. Additional mould proposal</a:t>
            </a: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19336" y="3543174"/>
            <a:ext cx="3671937" cy="400110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solidFill>
                  <a:schemeClr val="tx1"/>
                </a:solidFill>
                <a:latin typeface="Arial Black" panose="020B0A04020102020204" pitchFamily="34" charset="0"/>
              </a:rPr>
              <a:t>Content / part </a:t>
            </a:r>
            <a:r>
              <a:rPr lang="en-US" altLang="zh-CN" sz="1100" dirty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5590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  <a:sym typeface="+mn-ea"/>
              </a:rPr>
              <a:t>13. Proposals / part optimization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6135" y="1412875"/>
            <a:ext cx="4699000" cy="42011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715" y="1196975"/>
            <a:ext cx="5647690" cy="423608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735955" y="5517515"/>
            <a:ext cx="3869970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1200" dirty="0"/>
              <a:t>红色面位置倒扣，请修改产品</a:t>
            </a:r>
            <a:endParaRPr lang="en-US" altLang="zh-CN" sz="1200" dirty="0"/>
          </a:p>
          <a:p>
            <a:r>
              <a:rPr lang="en-US" altLang="zh-CN" sz="1200" dirty="0"/>
              <a:t>Red area with undercut, can you improve the part 3D?</a:t>
            </a:r>
            <a:endParaRPr lang="zh-CN" altLang="en-US" sz="1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5590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  <a:sym typeface="+mn-ea"/>
              </a:rPr>
              <a:t>13. Proposals / part optimization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6045" y="1341120"/>
            <a:ext cx="5377180" cy="405511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615" y="1196975"/>
            <a:ext cx="4739005" cy="4374515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4D71E4F9-9B34-6A39-C8AF-22A185108CB0}"/>
              </a:ext>
            </a:extLst>
          </p:cNvPr>
          <p:cNvSpPr txBox="1"/>
          <p:nvPr/>
        </p:nvSpPr>
        <p:spPr>
          <a:xfrm>
            <a:off x="5735955" y="5517515"/>
            <a:ext cx="3869970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1200" dirty="0"/>
              <a:t>红色面位置倒扣，请修改产品</a:t>
            </a:r>
            <a:endParaRPr lang="en-US" altLang="zh-CN" sz="1200" dirty="0"/>
          </a:p>
          <a:p>
            <a:r>
              <a:rPr lang="en-US" altLang="zh-CN" sz="1200" dirty="0"/>
              <a:t>Red area with undercut, can you improve the part 3D?</a:t>
            </a:r>
            <a:endParaRPr lang="zh-CN" altLang="en-US" sz="1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5590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  <a:sym typeface="+mn-ea"/>
              </a:rPr>
              <a:t>13. Proposals / part optimization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0190" y="995680"/>
            <a:ext cx="5514975" cy="44577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860" y="1196975"/>
            <a:ext cx="4591685" cy="4054475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226FCB15-F9A4-5A57-A2ED-06A9736DC459}"/>
              </a:ext>
            </a:extLst>
          </p:cNvPr>
          <p:cNvSpPr txBox="1"/>
          <p:nvPr/>
        </p:nvSpPr>
        <p:spPr>
          <a:xfrm>
            <a:off x="5735955" y="5517515"/>
            <a:ext cx="3869970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1200" dirty="0"/>
              <a:t>红色面位置倒扣，请修改产品</a:t>
            </a:r>
            <a:endParaRPr lang="en-US" altLang="zh-CN" sz="1200" dirty="0"/>
          </a:p>
          <a:p>
            <a:r>
              <a:rPr lang="en-US" altLang="zh-CN" sz="1200" dirty="0"/>
              <a:t>Red area with undercut, can you improve the part 3D?</a:t>
            </a:r>
            <a:endParaRPr lang="zh-CN" altLang="en-US" sz="1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5590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  <a:sym typeface="+mn-ea"/>
              </a:rPr>
              <a:t>13. Proposals / part optimization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12" name="文本框 11"/>
          <p:cNvSpPr txBox="1"/>
          <p:nvPr/>
        </p:nvSpPr>
        <p:spPr>
          <a:xfrm>
            <a:off x="4300855" y="5517515"/>
            <a:ext cx="5319085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1200" dirty="0"/>
              <a:t>绿色面位置行位方向倒扣，请修改产品</a:t>
            </a:r>
            <a:endParaRPr lang="en-US" altLang="zh-CN" sz="1200" dirty="0"/>
          </a:p>
          <a:p>
            <a:r>
              <a:rPr lang="en-US" altLang="zh-CN" sz="1200" dirty="0"/>
              <a:t>green area with undercut on slider movement, can you improve the part 3D?</a:t>
            </a:r>
            <a:endParaRPr lang="zh-CN" altLang="en-US" sz="12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970" y="3717290"/>
            <a:ext cx="2879725" cy="22656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215" y="1196975"/>
            <a:ext cx="3215005" cy="190309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5685" y="2348865"/>
            <a:ext cx="5944870" cy="276034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36075" y="981075"/>
            <a:ext cx="2461260" cy="249364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6573823" y="1248248"/>
            <a:ext cx="2069797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1200" dirty="0"/>
              <a:t>行位利角建议取消</a:t>
            </a:r>
            <a:r>
              <a:rPr lang="en-US" altLang="zh-CN" sz="1200" dirty="0"/>
              <a:t>R</a:t>
            </a:r>
            <a:r>
              <a:rPr lang="zh-CN" altLang="en-US" sz="1200" dirty="0"/>
              <a:t>角</a:t>
            </a:r>
            <a:endParaRPr lang="en-US" altLang="zh-CN" sz="1200" dirty="0"/>
          </a:p>
          <a:p>
            <a:pPr algn="l"/>
            <a:r>
              <a:rPr lang="en-US" altLang="zh-CN" sz="1200" dirty="0"/>
              <a:t>Can we cancel this small R </a:t>
            </a:r>
          </a:p>
          <a:p>
            <a:pPr algn="l"/>
            <a:r>
              <a:rPr lang="en-US" altLang="zh-CN" sz="1200" dirty="0"/>
              <a:t>On slider PL ?</a:t>
            </a:r>
            <a:endParaRPr lang="zh-CN" altLang="en-US" sz="1200" dirty="0"/>
          </a:p>
        </p:txBody>
      </p:sp>
      <p:cxnSp>
        <p:nvCxnSpPr>
          <p:cNvPr id="18" name="直接箭头连接符 17"/>
          <p:cNvCxnSpPr/>
          <p:nvPr/>
        </p:nvCxnSpPr>
        <p:spPr>
          <a:xfrm>
            <a:off x="8643620" y="1557020"/>
            <a:ext cx="1412875" cy="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9" name="直接箭头连接符 18"/>
          <p:cNvCxnSpPr/>
          <p:nvPr/>
        </p:nvCxnSpPr>
        <p:spPr>
          <a:xfrm flipH="1" flipV="1">
            <a:off x="1919605" y="2853055"/>
            <a:ext cx="3383915" cy="791845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0" name="直接箭头连接符 19"/>
          <p:cNvCxnSpPr/>
          <p:nvPr/>
        </p:nvCxnSpPr>
        <p:spPr>
          <a:xfrm flipH="1">
            <a:off x="1775460" y="4509135"/>
            <a:ext cx="3456305" cy="1080135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5590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  <a:sym typeface="+mn-ea"/>
              </a:rPr>
              <a:t>13. Proposals / part optimization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80" y="1268730"/>
            <a:ext cx="4144010" cy="30194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1630" y="1341120"/>
            <a:ext cx="7800975" cy="36766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715" y="4149090"/>
            <a:ext cx="2701290" cy="16637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935760" y="5193714"/>
            <a:ext cx="2069797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1200" dirty="0"/>
              <a:t>行位利角建议取消</a:t>
            </a:r>
            <a:r>
              <a:rPr lang="en-US" altLang="zh-CN" sz="1200" dirty="0"/>
              <a:t>R</a:t>
            </a:r>
            <a:r>
              <a:rPr lang="zh-CN" altLang="en-US" sz="1200" dirty="0"/>
              <a:t>角</a:t>
            </a:r>
            <a:endParaRPr lang="en-US" altLang="zh-CN" sz="1200" dirty="0"/>
          </a:p>
          <a:p>
            <a:r>
              <a:rPr lang="en-US" altLang="zh-CN" sz="1200" dirty="0"/>
              <a:t>Can we cancel this small R </a:t>
            </a:r>
          </a:p>
          <a:p>
            <a:r>
              <a:rPr lang="en-US" altLang="zh-CN" sz="1200" dirty="0"/>
              <a:t>On slider PL ?</a:t>
            </a:r>
            <a:endParaRPr lang="zh-CN" altLang="en-US" sz="1200" dirty="0"/>
          </a:p>
        </p:txBody>
      </p:sp>
      <p:cxnSp>
        <p:nvCxnSpPr>
          <p:cNvPr id="13" name="直接箭头连接符 12"/>
          <p:cNvCxnSpPr/>
          <p:nvPr/>
        </p:nvCxnSpPr>
        <p:spPr>
          <a:xfrm flipH="1">
            <a:off x="2279650" y="2637155"/>
            <a:ext cx="2952115" cy="43180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4" name="直接箭头连接符 13"/>
          <p:cNvCxnSpPr>
            <a:cxnSpLocks/>
          </p:cNvCxnSpPr>
          <p:nvPr/>
        </p:nvCxnSpPr>
        <p:spPr>
          <a:xfrm flipH="1" flipV="1">
            <a:off x="2783840" y="4725035"/>
            <a:ext cx="1151920" cy="812165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id="{F330D3C9-0082-ED12-E890-D1180D5B4F42}"/>
              </a:ext>
            </a:extLst>
          </p:cNvPr>
          <p:cNvSpPr txBox="1"/>
          <p:nvPr/>
        </p:nvSpPr>
        <p:spPr>
          <a:xfrm>
            <a:off x="3767404" y="987014"/>
            <a:ext cx="5319085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1200" dirty="0"/>
              <a:t>绿色面位置行位方向倒扣，请修改产品</a:t>
            </a:r>
            <a:endParaRPr lang="en-US" altLang="zh-CN" sz="1200" dirty="0"/>
          </a:p>
          <a:p>
            <a:r>
              <a:rPr lang="en-US" altLang="zh-CN" sz="1200" dirty="0"/>
              <a:t>green area with undercut on slider movement, can you improve the part 3D?</a:t>
            </a:r>
            <a:endParaRPr lang="zh-CN" altLang="en-US" sz="12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Proposals / part optimization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335" y="2421255"/>
            <a:ext cx="6868795" cy="26320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90" y="980440"/>
            <a:ext cx="7818120" cy="117348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383655" y="4653280"/>
            <a:ext cx="487680" cy="27559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sz="1200"/>
              <a:t>模肉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128250" y="4653280"/>
            <a:ext cx="487680" cy="27559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sz="1200"/>
              <a:t>模胚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0A2A6BD-DF12-AA5E-64BC-AD52E52DDBF3}"/>
              </a:ext>
            </a:extLst>
          </p:cNvPr>
          <p:cNvSpPr txBox="1"/>
          <p:nvPr/>
        </p:nvSpPr>
        <p:spPr>
          <a:xfrm>
            <a:off x="2219203" y="5446727"/>
            <a:ext cx="7580345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1200" dirty="0"/>
              <a:t>此温度感应器</a:t>
            </a:r>
            <a:r>
              <a:rPr lang="en-US" altLang="zh-CN" sz="1200" dirty="0"/>
              <a:t>HY</a:t>
            </a:r>
            <a:r>
              <a:rPr lang="zh-CN" altLang="en-US" sz="1200" dirty="0"/>
              <a:t>找不到资料和购买方，请是否可以如上图一样在模具中加上图中的孔即可，请确认，多谢！</a:t>
            </a:r>
            <a:endParaRPr lang="en-US" altLang="zh-CN" sz="1200" dirty="0"/>
          </a:p>
          <a:p>
            <a:pPr algn="l"/>
            <a:r>
              <a:rPr lang="en-US" altLang="zh-CN" sz="1200" dirty="0"/>
              <a:t>This temp. sensor not available to buy it here, can we just make a hole in the mold acc. To above dimension?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1. Assembly situation 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255" y="2564765"/>
            <a:ext cx="3850640" cy="231711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090" y="2421255"/>
            <a:ext cx="4159250" cy="236918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415" y="1196975"/>
            <a:ext cx="10096500" cy="3990975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2423593" y="6237312"/>
            <a:ext cx="1115169" cy="476250"/>
          </a:xfrm>
        </p:spPr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2" y="332657"/>
            <a:ext cx="4032448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2. Parting lines / main demolding direction 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62890" y="3162300"/>
            <a:ext cx="2490841" cy="873125"/>
            <a:chOff x="0" y="0"/>
            <a:chExt cx="1768" cy="691"/>
          </a:xfrm>
        </p:grpSpPr>
        <p:grpSp>
          <p:nvGrpSpPr>
            <p:cNvPr id="7" name="Group 6"/>
            <p:cNvGrpSpPr/>
            <p:nvPr/>
          </p:nvGrpSpPr>
          <p:grpSpPr>
            <a:xfrm>
              <a:off x="117" y="0"/>
              <a:ext cx="181" cy="276"/>
              <a:chOff x="0" y="0"/>
              <a:chExt cx="181" cy="276"/>
            </a:xfrm>
          </p:grpSpPr>
          <p:pic>
            <p:nvPicPr>
              <p:cNvPr id="8" name="Picture 7" descr="8254250311478915195453.png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181" cy="2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9" name="Text Box 8"/>
              <p:cNvSpPr txBox="1"/>
              <p:nvPr/>
            </p:nvSpPr>
            <p:spPr>
              <a:xfrm rot="-5400000">
                <a:off x="-20" y="88"/>
                <a:ext cx="223" cy="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rot="10800000" wrap="none" anchor="ctr" anchorCtr="0"/>
              <a:lstStyle/>
              <a:p>
                <a:pPr>
                  <a:buFont typeface="Arial" panose="020B0604020202020204" pitchFamily="34" charset="0"/>
                </a:pPr>
                <a:endParaRPr lang="en-US" altLang="zh-CN" sz="24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0" name="Text Box 9"/>
            <p:cNvSpPr txBox="1"/>
            <p:nvPr/>
          </p:nvSpPr>
          <p:spPr>
            <a:xfrm>
              <a:off x="333" y="46"/>
              <a:ext cx="537" cy="267"/>
            </a:xfrm>
            <a:prstGeom prst="rect">
              <a:avLst/>
            </a:prstGeom>
            <a:noFill/>
            <a:ln w="9525" cap="flat" cmpd="sng">
              <a:solidFill>
                <a:srgbClr val="CC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</a:pPr>
              <a:r>
                <a:rPr lang="en-US" altLang="zh-CN" dirty="0">
                  <a:latin typeface="Arial" panose="020B0604020202020204" pitchFamily="34" charset="0"/>
                  <a:ea typeface="宋体" panose="02010600030101010101" pitchFamily="2" charset="-122"/>
                </a:rPr>
                <a:t>Cavity </a:t>
              </a:r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H="1">
              <a:off x="0" y="328"/>
              <a:ext cx="1768" cy="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</a:ln>
            <a:effectLst>
              <a:outerShdw dist="12700" dir="54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117" y="411"/>
              <a:ext cx="185" cy="280"/>
              <a:chOff x="0" y="0"/>
              <a:chExt cx="185" cy="280"/>
            </a:xfrm>
          </p:grpSpPr>
          <p:pic>
            <p:nvPicPr>
              <p:cNvPr id="13" name="Picture 12" descr="6957248621478915195453.png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0"/>
                <a:ext cx="185" cy="28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4" name="Text Box 13"/>
              <p:cNvSpPr txBox="1"/>
              <p:nvPr/>
            </p:nvSpPr>
            <p:spPr>
              <a:xfrm rot="5400000">
                <a:off x="-18" y="71"/>
                <a:ext cx="223" cy="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ctr" anchorCtr="0"/>
              <a:lstStyle/>
              <a:p>
                <a:pPr>
                  <a:buFont typeface="Arial" panose="020B0604020202020204" pitchFamily="34" charset="0"/>
                </a:pPr>
                <a:endParaRPr lang="en-US" altLang="zh-CN" sz="24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5" name="Text Box 14"/>
            <p:cNvSpPr txBox="1"/>
            <p:nvPr/>
          </p:nvSpPr>
          <p:spPr>
            <a:xfrm>
              <a:off x="346" y="402"/>
              <a:ext cx="485" cy="267"/>
            </a:xfrm>
            <a:prstGeom prst="rect">
              <a:avLst/>
            </a:prstGeom>
            <a:noFill/>
            <a:ln w="9525" cap="flat" cmpd="sng">
              <a:solidFill>
                <a:srgbClr val="CC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</a:pPr>
              <a:r>
                <a:rPr lang="en-US" altLang="zh-CN" dirty="0">
                  <a:latin typeface="Arial" panose="020B0604020202020204" pitchFamily="34" charset="0"/>
                  <a:ea typeface="宋体" panose="02010600030101010101" pitchFamily="2" charset="-122"/>
                </a:rPr>
                <a:t>Core  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2423593" y="6237312"/>
            <a:ext cx="1115169" cy="476250"/>
          </a:xfrm>
        </p:spPr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2" y="332657"/>
            <a:ext cx="4032448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2. Parting lines / main demolding direction  </a:t>
            </a:r>
          </a:p>
        </p:txBody>
      </p:sp>
      <p:sp>
        <p:nvSpPr>
          <p:cNvPr id="13" name="文本框 15"/>
          <p:cNvSpPr txBox="1"/>
          <p:nvPr/>
        </p:nvSpPr>
        <p:spPr>
          <a:xfrm>
            <a:off x="3887470" y="1091874"/>
            <a:ext cx="1806905" cy="46166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红色线是前后模分型线</a:t>
            </a:r>
            <a:endParaRPr lang="en-US" altLang="zh-CN" sz="12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buFont typeface="Arial" panose="020B0604020202020204" pitchFamily="34" charset="0"/>
            </a:pPr>
            <a:r>
              <a:rPr lang="en-US" altLang="zh-CN" sz="1200" dirty="0">
                <a:solidFill>
                  <a:schemeClr val="tx1"/>
                </a:solidFill>
              </a:rPr>
              <a:t>Pls confirm the main PL</a:t>
            </a:r>
            <a:endParaRPr lang="zh-CN" altLang="en-US" sz="12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35" y="2204720"/>
            <a:ext cx="5841365" cy="28321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4245" y="2421255"/>
            <a:ext cx="6035040" cy="255143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2423593" y="6237312"/>
            <a:ext cx="1115169" cy="476250"/>
          </a:xfrm>
        </p:spPr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2" y="332657"/>
            <a:ext cx="4032448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2. Parting lines / main demolding direction  </a:t>
            </a:r>
          </a:p>
        </p:txBody>
      </p:sp>
      <p:sp>
        <p:nvSpPr>
          <p:cNvPr id="13" name="文本框 15"/>
          <p:cNvSpPr txBox="1"/>
          <p:nvPr/>
        </p:nvSpPr>
        <p:spPr>
          <a:xfrm>
            <a:off x="8843010" y="1082994"/>
            <a:ext cx="2335530" cy="46037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绿色线是后模镶件夹口线</a:t>
            </a:r>
            <a:endParaRPr lang="en-US" altLang="zh-CN" sz="12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buFont typeface="Arial" panose="020B0604020202020204" pitchFamily="34" charset="0"/>
            </a:pPr>
            <a:r>
              <a:rPr lang="en-US" altLang="zh-CN" sz="1200" dirty="0">
                <a:solidFill>
                  <a:schemeClr val="tx1"/>
                </a:solidFill>
              </a:rPr>
              <a:t>Pls confirm the PL of core insert</a:t>
            </a:r>
            <a:endParaRPr lang="en-US" altLang="zh-CN" sz="12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4870" y="2017395"/>
            <a:ext cx="6120130" cy="310705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3160" y="1412875"/>
            <a:ext cx="1903095" cy="435356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5590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3.1 Gate locations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439816" y="4989124"/>
            <a:ext cx="2808312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尖点进胶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  <a:p>
            <a:pPr>
              <a:buNone/>
            </a:pPr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Mold Masters each part with 2 hot tip direct on part</a:t>
            </a:r>
            <a:endParaRPr lang="zh-CN" altLang="en-US" sz="1200" dirty="0">
              <a:solidFill>
                <a:schemeClr val="tx1"/>
              </a:solidFill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890" y="1124585"/>
            <a:ext cx="2586990" cy="223012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93707" y="3585210"/>
            <a:ext cx="2410180" cy="553998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1000" dirty="0">
                <a:solidFill>
                  <a:schemeClr val="tx1"/>
                </a:solidFill>
                <a:sym typeface="+mn-ea"/>
              </a:rPr>
              <a:t>Φ </a:t>
            </a:r>
            <a:r>
              <a:rPr lang="en-US" altLang="zh-CN" sz="1000" dirty="0">
                <a:solidFill>
                  <a:schemeClr val="tx1"/>
                </a:solidFill>
                <a:sym typeface="+mn-ea"/>
              </a:rPr>
              <a:t>3X0.5mm</a:t>
            </a:r>
          </a:p>
          <a:p>
            <a:pPr>
              <a:buNone/>
            </a:pPr>
            <a:r>
              <a:rPr lang="en-US" altLang="zh-CN" sz="1000" dirty="0">
                <a:solidFill>
                  <a:schemeClr val="tx1"/>
                </a:solidFill>
                <a:sym typeface="+mn-ea"/>
              </a:rPr>
              <a:t>Cut </a:t>
            </a:r>
            <a:r>
              <a:rPr lang="zh-CN" altLang="en-US" sz="1000" dirty="0">
                <a:solidFill>
                  <a:schemeClr val="tx1"/>
                </a:solidFill>
                <a:sym typeface="+mn-ea"/>
              </a:rPr>
              <a:t>Φ</a:t>
            </a:r>
            <a:r>
              <a:rPr lang="en-AU" altLang="zh-CN" sz="1000" dirty="0">
                <a:solidFill>
                  <a:schemeClr val="tx1"/>
                </a:solidFill>
                <a:sym typeface="+mn-ea"/>
              </a:rPr>
              <a:t>3</a:t>
            </a:r>
            <a:r>
              <a:rPr lang="en-US" altLang="zh-CN" sz="1000" dirty="0">
                <a:solidFill>
                  <a:schemeClr val="tx1"/>
                </a:solidFill>
                <a:sym typeface="+mn-ea"/>
              </a:rPr>
              <a:t>*0.5 on cavity side and add material on core side acc. , pls confirm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0490" y="3778250"/>
            <a:ext cx="3033395" cy="210883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3375" y="1489710"/>
            <a:ext cx="6127115" cy="288480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0056495" y="3284855"/>
            <a:ext cx="1123950" cy="27559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Φ </a:t>
            </a:r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3X0.5mm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5505" y="1412875"/>
            <a:ext cx="8191500" cy="360045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4. Ejection </a:t>
            </a:r>
          </a:p>
        </p:txBody>
      </p:sp>
      <p:sp>
        <p:nvSpPr>
          <p:cNvPr id="31748" name="文本框 5"/>
          <p:cNvSpPr txBox="1"/>
          <p:nvPr/>
        </p:nvSpPr>
        <p:spPr>
          <a:xfrm>
            <a:off x="10610850" y="5638800"/>
            <a:ext cx="1149350" cy="277813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具体以</a:t>
            </a: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3D</a:t>
            </a: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为准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15"/>
          <p:cNvSpPr txBox="1"/>
          <p:nvPr/>
        </p:nvSpPr>
        <p:spPr>
          <a:xfrm>
            <a:off x="422910" y="5514976"/>
            <a:ext cx="13341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 Ejector pin  </a:t>
            </a: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顶针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文本框 15"/>
          <p:cNvSpPr txBox="1"/>
          <p:nvPr/>
        </p:nvSpPr>
        <p:spPr>
          <a:xfrm>
            <a:off x="9479915" y="3644197"/>
            <a:ext cx="902811" cy="276999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斜顶 </a:t>
            </a: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lifters</a:t>
            </a:r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 flipH="1" flipV="1">
            <a:off x="7392035" y="2204720"/>
            <a:ext cx="2331720" cy="144018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7" name="直接箭头连接符 6"/>
          <p:cNvCxnSpPr/>
          <p:nvPr/>
        </p:nvCxnSpPr>
        <p:spPr>
          <a:xfrm flipH="1">
            <a:off x="7536180" y="3920490"/>
            <a:ext cx="2303780" cy="156845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4" name="文本框 15"/>
          <p:cNvSpPr txBox="1"/>
          <p:nvPr/>
        </p:nvSpPr>
        <p:spPr>
          <a:xfrm>
            <a:off x="406400" y="5067936"/>
            <a:ext cx="1892300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 Blade Ejector Pin </a:t>
            </a: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扁顶针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4. Ejection </a:t>
            </a:r>
          </a:p>
        </p:txBody>
      </p:sp>
      <p:sp>
        <p:nvSpPr>
          <p:cNvPr id="9" name="文本框 15"/>
          <p:cNvSpPr txBox="1"/>
          <p:nvPr/>
        </p:nvSpPr>
        <p:spPr>
          <a:xfrm>
            <a:off x="4496183" y="5215890"/>
            <a:ext cx="3055620" cy="46166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紫色线为斜顶，直顶夹线，请确认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buFont typeface="Arial" panose="020B0604020202020204" pitchFamily="34" charset="0"/>
            </a:pPr>
            <a:r>
              <a:rPr lang="en-US" altLang="zh-CN" sz="1200" dirty="0"/>
              <a:t>Pls confirm the PL of lifter</a:t>
            </a:r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70" y="1520825"/>
            <a:ext cx="4930140" cy="358711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3475" y="1628775"/>
            <a:ext cx="7095490" cy="337185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mYyMWUwOGJmMjk0NjdlMTIyYzczZWM3ZGY4MjYxMmI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19605c12-a953-433b-97bc-962cebea244a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W10249408-(JSY-765)">
  <a:themeElements>
    <a:clrScheme name="W10249408-(JSY-765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10249408-(JSY-765)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W10249408-(JSY-765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W10249408-(JSY-765)</Template>
  <TotalTime>21</TotalTime>
  <Words>776</Words>
  <Application>Microsoft Office PowerPoint</Application>
  <PresentationFormat>宽屏</PresentationFormat>
  <Paragraphs>157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9" baseType="lpstr">
      <vt:lpstr>Arial</vt:lpstr>
      <vt:lpstr>Arial Black</vt:lpstr>
      <vt:lpstr>Calibri</vt:lpstr>
      <vt:lpstr>W10249408-(JSY-765)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peter guan</cp:lastModifiedBy>
  <cp:revision>1408</cp:revision>
  <dcterms:created xsi:type="dcterms:W3CDTF">2009-10-12T02:20:00Z</dcterms:created>
  <dcterms:modified xsi:type="dcterms:W3CDTF">2025-11-01T08:20:41Z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2052-12.1.0.17827</vt:lpwstr>
  </property>
  <property fmtid="{D5CDD505-2E9C-101B-9397-08002B2CF9AE}" pid="3" name="ICV">
    <vt:lpwstr>CDB861603833488D94847B305621D235_12</vt:lpwstr>
  </property>
</Properties>
</file>