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8" r:id="rId2"/>
    <p:sldId id="266" r:id="rId3"/>
    <p:sldId id="293" r:id="rId4"/>
    <p:sldId id="267" r:id="rId5"/>
    <p:sldId id="294" r:id="rId6"/>
    <p:sldId id="290" r:id="rId7"/>
    <p:sldId id="260" r:id="rId8"/>
    <p:sldId id="295" r:id="rId9"/>
    <p:sldId id="296" r:id="rId10"/>
    <p:sldId id="297" r:id="rId11"/>
    <p:sldId id="298" r:id="rId12"/>
    <p:sldId id="299" r:id="rId13"/>
    <p:sldId id="320" r:id="rId14"/>
    <p:sldId id="321" r:id="rId15"/>
    <p:sldId id="270" r:id="rId16"/>
    <p:sldId id="300" r:id="rId17"/>
    <p:sldId id="301" r:id="rId18"/>
    <p:sldId id="324" r:id="rId19"/>
    <p:sldId id="273" r:id="rId20"/>
    <p:sldId id="303" r:id="rId21"/>
    <p:sldId id="304" r:id="rId22"/>
    <p:sldId id="275" r:id="rId23"/>
    <p:sldId id="276" r:id="rId24"/>
    <p:sldId id="277" r:id="rId25"/>
    <p:sldId id="278" r:id="rId26"/>
    <p:sldId id="305" r:id="rId27"/>
    <p:sldId id="289" r:id="rId28"/>
    <p:sldId id="306" r:id="rId29"/>
    <p:sldId id="307" r:id="rId30"/>
    <p:sldId id="308" r:id="rId31"/>
    <p:sldId id="309" r:id="rId32"/>
    <p:sldId id="265" r:id="rId33"/>
    <p:sldId id="310" r:id="rId34"/>
    <p:sldId id="326" r:id="rId35"/>
    <p:sldId id="312" r:id="rId36"/>
    <p:sldId id="313" r:id="rId37"/>
    <p:sldId id="314" r:id="rId38"/>
    <p:sldId id="327" r:id="rId39"/>
    <p:sldId id="315" r:id="rId40"/>
    <p:sldId id="325" r:id="rId41"/>
    <p:sldId id="285" r:id="rId42"/>
    <p:sldId id="286" r:id="rId43"/>
    <p:sldId id="287" r:id="rId44"/>
    <p:sldId id="261" r:id="rId45"/>
    <p:sldId id="262" r:id="rId46"/>
    <p:sldId id="264" r:id="rId47"/>
    <p:sldId id="317" r:id="rId48"/>
    <p:sldId id="323" r:id="rId49"/>
    <p:sldId id="319" r:id="rId5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C80B400-08C9-41F0-AF81-365AA72C22F3}">
          <p14:sldIdLst>
            <p14:sldId id="258"/>
            <p14:sldId id="266"/>
            <p14:sldId id="293"/>
            <p14:sldId id="267"/>
            <p14:sldId id="294"/>
            <p14:sldId id="290"/>
            <p14:sldId id="260"/>
            <p14:sldId id="295"/>
            <p14:sldId id="296"/>
            <p14:sldId id="297"/>
            <p14:sldId id="298"/>
            <p14:sldId id="299"/>
            <p14:sldId id="320"/>
            <p14:sldId id="321"/>
            <p14:sldId id="270"/>
            <p14:sldId id="300"/>
            <p14:sldId id="301"/>
            <p14:sldId id="324"/>
            <p14:sldId id="273"/>
            <p14:sldId id="303"/>
            <p14:sldId id="304"/>
            <p14:sldId id="275"/>
            <p14:sldId id="276"/>
            <p14:sldId id="277"/>
            <p14:sldId id="278"/>
            <p14:sldId id="305"/>
            <p14:sldId id="289"/>
            <p14:sldId id="306"/>
            <p14:sldId id="307"/>
            <p14:sldId id="308"/>
            <p14:sldId id="309"/>
          </p14:sldIdLst>
        </p14:section>
        <p14:section name="MFR WARPAGE" id="{85514BDF-D2E8-46B3-AED1-D3F30AC6D02F}">
          <p14:sldIdLst>
            <p14:sldId id="265"/>
            <p14:sldId id="310"/>
            <p14:sldId id="326"/>
            <p14:sldId id="312"/>
            <p14:sldId id="313"/>
            <p14:sldId id="314"/>
            <p14:sldId id="327"/>
            <p14:sldId id="315"/>
            <p14:sldId id="325"/>
          </p14:sldIdLst>
        </p14:section>
        <p14:section name="MFR STAGE 2: with cooling" id="{9A4C5122-CE17-4044-B9C2-BD23301A9330}">
          <p14:sldIdLst>
            <p14:sldId id="285"/>
            <p14:sldId id="286"/>
            <p14:sldId id="287"/>
            <p14:sldId id="261"/>
            <p14:sldId id="262"/>
            <p14:sldId id="264"/>
            <p14:sldId id="317"/>
            <p14:sldId id="323"/>
          </p14:sldIdLst>
        </p14:section>
        <p14:section name="MFR summary + conclusion" id="{3E7B9D4C-1413-4652-A8D1-B57FFCC01FDD}">
          <p14:sldIdLst>
            <p14:sldId id="31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FFFF99"/>
    <a:srgbClr val="B2B2B2"/>
    <a:srgbClr val="5F5F5F"/>
    <a:srgbClr val="000099"/>
    <a:srgbClr val="292929"/>
    <a:srgbClr val="4D4D4D"/>
    <a:srgbClr val="0000FF"/>
    <a:srgbClr val="0099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26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51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7848732-5F78-497F-BF1F-9E6F3389368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85514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805269-C188-41A8-B24F-04AF7F65B674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2D0C2-C885-4386-B655-22A5A4F64AE5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B95654-20F1-4C31-B269-E9D5D54638C6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D75E00-30A4-4511-8544-7E3BD154AF1D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89E077-4876-4A81-89C3-C4742A6FE9BC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862820-E670-4D7C-8979-A64DB57FAADC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1F9597-89A3-4D24-A71C-6125EB641DCD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ABAEB5-B52E-4C05-84E9-2C4B20446858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D364B4-B848-449C-A409-EA24E857F234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gi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12192000" cy="908720"/>
          </a:xfrm>
          <a:prstGeom prst="rect">
            <a:avLst/>
          </a:prstGeom>
          <a:solidFill>
            <a:srgbClr val="969696">
              <a:alpha val="43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600" b="1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6173788"/>
            <a:ext cx="12192000" cy="684212"/>
          </a:xfrm>
          <a:prstGeom prst="rect">
            <a:avLst/>
          </a:prstGeom>
          <a:solidFill>
            <a:srgbClr val="969696">
              <a:alpha val="12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600" b="1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095317" y="626427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99"/>
                </a:solidFill>
              </a:defRPr>
            </a:lvl1pPr>
          </a:lstStyle>
          <a:p>
            <a:fld id="{D21ABA6E-8333-4D1E-88AD-25EC6008FC2A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6184" y="626427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99"/>
                </a:solidFill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192618" y="6264275"/>
            <a:ext cx="359833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altLang="zh-CN" sz="1400" dirty="0">
                <a:solidFill>
                  <a:srgbClr val="000099"/>
                </a:solidFill>
              </a:rPr>
              <a:t>Kneißl Georg</a:t>
            </a:r>
          </a:p>
        </p:txBody>
      </p:sp>
      <p:sp>
        <p:nvSpPr>
          <p:cNvPr id="1046" name="Rectangle 22"/>
          <p:cNvSpPr>
            <a:spLocks noChangeArrowheads="1"/>
          </p:cNvSpPr>
          <p:nvPr userDrawn="1"/>
        </p:nvSpPr>
        <p:spPr bwMode="auto">
          <a:xfrm>
            <a:off x="3503712" y="212484"/>
            <a:ext cx="2432051" cy="557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altLang="zh-CN" sz="2500" i="1" dirty="0">
                <a:solidFill>
                  <a:srgbClr val="B2B2B2"/>
                </a:solidFill>
                <a:latin typeface="Arial Black" pitchFamily="34" charset="0"/>
              </a:rPr>
              <a:t>MFR analysis</a:t>
            </a:r>
            <a:endParaRPr lang="en-US" altLang="zh-CN" sz="2000" i="1" dirty="0">
              <a:solidFill>
                <a:srgbClr val="B2B2B2"/>
              </a:solidFill>
              <a:latin typeface="Arial Black" pitchFamily="34" charset="0"/>
            </a:endParaRPr>
          </a:p>
        </p:txBody>
      </p:sp>
      <p:pic>
        <p:nvPicPr>
          <p:cNvPr id="12" name="Grafik 11" descr="Logo_S+W.gif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3392" y="116632"/>
            <a:ext cx="1056117" cy="65306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7" r:id="rId7"/>
    <p:sldLayoutId id="2147483658" r:id="rId8"/>
    <p:sldLayoutId id="2147483659" r:id="rId9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sp>
        <p:nvSpPr>
          <p:cNvPr id="15" name="Textfeld 14"/>
          <p:cNvSpPr txBox="1"/>
          <p:nvPr/>
        </p:nvSpPr>
        <p:spPr>
          <a:xfrm>
            <a:off x="4943873" y="6237312"/>
            <a:ext cx="2042823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solidFill>
                  <a:schemeClr val="tx1"/>
                </a:solidFill>
              </a:rPr>
              <a:t>Revision 01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EC8D5458-91DC-1055-5E01-D15CB1FB3579}"/>
              </a:ext>
            </a:extLst>
          </p:cNvPr>
          <p:cNvSpPr txBox="1">
            <a:spLocks/>
          </p:cNvSpPr>
          <p:nvPr/>
        </p:nvSpPr>
        <p:spPr>
          <a:xfrm>
            <a:off x="191344" y="4005064"/>
            <a:ext cx="11856640" cy="216024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 eaLnBrk="0" hangingPunct="0">
              <a:defRPr/>
            </a:pPr>
            <a:br>
              <a:rPr lang="de-DE" sz="1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de-DE" sz="32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for project:</a:t>
            </a:r>
            <a:br>
              <a:rPr lang="de-DE" sz="3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de-DE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part name: </a:t>
            </a:r>
            <a:r>
              <a:rPr lang="en-US" altLang="zh-CN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sym typeface="+mn-ea"/>
              </a:rPr>
              <a:t>BMW NB5 CID LIGHT COVER LH/BMW NB5 CID LIGHT COVER RH</a:t>
            </a:r>
            <a:br>
              <a:rPr lang="de-DE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de-DE" sz="2000" kern="0" dirty="0">
              <a:solidFill>
                <a:schemeClr val="tx2"/>
              </a:solidFill>
            </a:endParaRPr>
          </a:p>
          <a:p>
            <a:pPr lvl="0" algn="ctr" eaLnBrk="0" hangingPunct="0">
              <a:defRPr/>
            </a:pPr>
            <a:r>
              <a:rPr lang="de-DE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Used plastic material: </a:t>
            </a:r>
            <a:r>
              <a:rPr lang="en-US" altLang="zh-CN" sz="2000" dirty="0">
                <a:ea typeface="宋体" charset="-122"/>
                <a:cs typeface="Arial" charset="0"/>
              </a:rPr>
              <a:t>A5132T-TD PP+TD20</a:t>
            </a:r>
            <a:endParaRPr lang="de-DE" sz="20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 eaLnBrk="0" hangingPunct="0">
              <a:defRPr/>
            </a:pPr>
            <a:r>
              <a:rPr lang="de-DE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Used CAD File name: </a:t>
            </a:r>
            <a:r>
              <a:rPr lang="pt-BR" altLang="zh-CN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sym typeface="+mn-ea"/>
              </a:rPr>
              <a:t>12792-737.stp/12792-738.stp</a:t>
            </a:r>
            <a:endParaRPr lang="de-DE" sz="32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045" y="907166"/>
            <a:ext cx="5321093" cy="30978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586459" y="988910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4DCA61B-F7EF-7F58-3D7F-8938F7F4503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24617BE-9DD7-413B-A882-C5DE79CE1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1670" y="1506320"/>
            <a:ext cx="6928659" cy="457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415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586459" y="988910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899BAF4-6D38-1767-CDCC-36C09F399CF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64116A9-C869-42E9-BC69-2BE3F739D3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522" y="1558892"/>
            <a:ext cx="7726309" cy="459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85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407993"/>
              </p:ext>
            </p:extLst>
          </p:nvPr>
        </p:nvGraphicFramePr>
        <p:xfrm>
          <a:off x="2452979" y="6307800"/>
          <a:ext cx="7214612" cy="457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62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8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67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33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09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Fill time )</a:t>
                      </a:r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(sec)</a:t>
                      </a:r>
                      <a:endParaRPr lang="en-US" altLang="zh-CN" sz="1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0.7774</a:t>
                      </a: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(Whether there</a:t>
                      </a:r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is clear hesitation)</a:t>
                      </a:r>
                      <a:endParaRPr lang="en-US" altLang="zh-CN" sz="1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</a:t>
                      </a: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163677" y="467260"/>
            <a:ext cx="1972883" cy="32609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CN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微软雅黑" panose="020B0503020204020204" pitchFamily="34" charset="-122"/>
              </a:rPr>
              <a:t>Fill  time-</a:t>
            </a:r>
            <a:r>
              <a:rPr kumimoji="1" lang="en-US" altLang="zh-CN" sz="1200" b="1" u="sng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微软雅黑" panose="020B0503020204020204" pitchFamily="34" charset="-122"/>
              </a:rPr>
              <a:t>contour</a:t>
            </a:r>
            <a:endParaRPr lang="en-US" altLang="zh-TW" sz="1200" b="1" dirty="0">
              <a:solidFill>
                <a:schemeClr val="tx1"/>
              </a:solidFill>
              <a:latin typeface="+mj-lt"/>
              <a:ea typeface="DFKai-SB" pitchFamily="65" charset="-120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8CD1661-FA9E-D01C-85CC-77DE4C8FA7F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8CA72CC-FF4C-49E9-8D53-ECA93B2D62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504" y="1039576"/>
            <a:ext cx="8368992" cy="4978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778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3"/>
          <p:cNvSpPr txBox="1">
            <a:spLocks noChangeArrowheads="1"/>
          </p:cNvSpPr>
          <p:nvPr/>
        </p:nvSpPr>
        <p:spPr bwMode="auto">
          <a:xfrm>
            <a:off x="8832304" y="476672"/>
            <a:ext cx="2160240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(Animation)</a:t>
            </a: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6782812" y="909258"/>
            <a:ext cx="1687367" cy="450837"/>
          </a:xfrm>
          <a:prstGeom prst="rect">
            <a:avLst/>
          </a:prstGeom>
          <a:solidFill>
            <a:schemeClr val="accent6">
              <a:alpha val="30196"/>
            </a:schemeClr>
          </a:solidFill>
          <a:ln w="12700">
            <a:noFill/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Play Shift + F5 show </a:t>
            </a:r>
            <a:r>
              <a:rPr lang="en-US" altLang="zh-TW" sz="1200" dirty="0">
                <a:ea typeface="PMingLiU" pitchFamily="18" charset="-120"/>
              </a:rPr>
              <a:t> flow animation</a:t>
            </a:r>
            <a:endParaRPr lang="zh-CN" altLang="en-US" sz="1200" dirty="0">
              <a:ea typeface="宋体" charset="-12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3844FB-372E-4C9B-53F6-58751DB976DC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8FFEC99-9677-4B37-B40C-1C12494F8B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456" y="1360095"/>
            <a:ext cx="8007088" cy="476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292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6630015" y="1038388"/>
            <a:ext cx="1687367" cy="450837"/>
          </a:xfrm>
          <a:prstGeom prst="rect">
            <a:avLst/>
          </a:prstGeom>
          <a:solidFill>
            <a:schemeClr val="accent6">
              <a:alpha val="30196"/>
            </a:schemeClr>
          </a:solidFill>
          <a:ln w="12700">
            <a:noFill/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Play Shift + F5 show </a:t>
            </a:r>
            <a:r>
              <a:rPr lang="en-US" altLang="zh-TW" sz="1200" dirty="0">
                <a:ea typeface="PMingLiU" pitchFamily="18" charset="-120"/>
              </a:rPr>
              <a:t> flow animation</a:t>
            </a:r>
            <a:endParaRPr lang="zh-CN" altLang="en-US" sz="1200" dirty="0">
              <a:ea typeface="宋体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832304" y="476672"/>
            <a:ext cx="2160240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(Animation)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AF581F7-2850-1BA0-1C19-2C11DFB59BF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ACB84DF-E464-46DC-98BC-BA53EE480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860" y="1489225"/>
            <a:ext cx="7733711" cy="4600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9044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39A7184E-3764-BF1A-5A76-90D7EB3AED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6240" y="499162"/>
            <a:ext cx="2088232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Pressure X/Y plot 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530BC6B-76D8-4267-B5B7-9917697BA6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955" y="1150070"/>
            <a:ext cx="10068089" cy="493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9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9408368" y="522791"/>
            <a:ext cx="159589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V/P Pressure</a:t>
            </a:r>
          </a:p>
        </p:txBody>
      </p:sp>
      <p:sp>
        <p:nvSpPr>
          <p:cNvPr id="10" name="Text Box 51"/>
          <p:cNvSpPr txBox="1">
            <a:spLocks noChangeArrowheads="1"/>
          </p:cNvSpPr>
          <p:nvPr/>
        </p:nvSpPr>
        <p:spPr bwMode="auto">
          <a:xfrm>
            <a:off x="4655840" y="977729"/>
            <a:ext cx="3912849" cy="582061"/>
          </a:xfrm>
          <a:prstGeom prst="rect">
            <a:avLst/>
          </a:prstGeom>
          <a:noFill/>
          <a:ln w="12700" algn="ctr">
            <a:solidFill>
              <a:srgbClr val="3366FF"/>
            </a:solidFill>
            <a:miter lim="800000"/>
            <a:headEnd/>
            <a:tailEnd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300" dirty="0">
                <a:ea typeface="Dotum" pitchFamily="34" charset="-127"/>
              </a:rPr>
              <a:t>The max injection pressure at  sprue : 29.76Mpa </a:t>
            </a:r>
          </a:p>
          <a:p>
            <a:pPr>
              <a:spcBef>
                <a:spcPct val="50000"/>
              </a:spcBef>
            </a:pPr>
            <a:r>
              <a:rPr lang="en-US" altLang="zh-CN" sz="1300" dirty="0">
                <a:ea typeface="Dotum" pitchFamily="34" charset="-127"/>
              </a:rPr>
              <a:t>The maximum injection pressure is reasonable</a:t>
            </a:r>
            <a:endParaRPr lang="en-US" altLang="zh-TW" sz="1300" dirty="0">
              <a:ea typeface="Dotum" pitchFamily="34" charset="-12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9692A5-9C4E-AA67-53B8-FD0D73E38A1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A7A6665-60FB-4A93-92F3-9ABDC178F7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0472" y="1654058"/>
            <a:ext cx="9091056" cy="4454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2934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CB25937-3F02-4283-A201-B620E9C12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894" y="1640264"/>
            <a:ext cx="8928423" cy="4374644"/>
          </a:xfrm>
          <a:prstGeom prst="rect">
            <a:avLst/>
          </a:prstGeom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976320" y="332656"/>
            <a:ext cx="244827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Flow Front  temperature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625ABC8-6422-D92A-3420-1CF510A450DE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8389816" y="1038555"/>
            <a:ext cx="3395369" cy="137437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 result shows the temperature of the polymer when the flow front reached a specified node. </a:t>
            </a:r>
          </a:p>
          <a:p>
            <a:r>
              <a:rPr lang="en-US" altLang="zh-TW" sz="1200" dirty="0">
                <a:ea typeface="Dotum" pitchFamily="34" charset="-127"/>
              </a:rPr>
              <a:t>The  melt temperature :             220℃</a:t>
            </a:r>
          </a:p>
          <a:p>
            <a:r>
              <a:rPr lang="en-US" altLang="zh-TW" sz="1200" dirty="0">
                <a:ea typeface="Dotum" pitchFamily="34" charset="-127"/>
              </a:rPr>
              <a:t>Max melt temperature in part :   221.8℃</a:t>
            </a:r>
          </a:p>
          <a:p>
            <a:r>
              <a:rPr lang="en-US" altLang="zh-TW" sz="1200" dirty="0">
                <a:ea typeface="Dotum" pitchFamily="34" charset="-127"/>
              </a:rPr>
              <a:t>Min melt temperature in part :    217.1℃</a:t>
            </a:r>
          </a:p>
          <a:p>
            <a:r>
              <a:rPr lang="en-US" altLang="zh-TW" sz="1200" dirty="0">
                <a:ea typeface="Dotum" pitchFamily="34" charset="-127"/>
              </a:rPr>
              <a:t>The  temperature difference :     4.7℃</a:t>
            </a:r>
          </a:p>
        </p:txBody>
      </p:sp>
    </p:spTree>
    <p:extLst>
      <p:ext uri="{BB962C8B-B14F-4D97-AF65-F5344CB8AC3E}">
        <p14:creationId xmlns:p14="http://schemas.microsoft.com/office/powerpoint/2010/main" val="10143662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C9D08E5-F494-4387-BE66-B50BABB53D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26" y="1725744"/>
            <a:ext cx="8889943" cy="4355790"/>
          </a:xfrm>
          <a:prstGeom prst="rect">
            <a:avLst/>
          </a:prstGeom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976320" y="332656"/>
            <a:ext cx="244827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Flow Front  temperature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625ABC8-6422-D92A-3420-1CF510A450DE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927A6E-2A58-4DD2-B785-BF251EB9E0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9816" y="1038555"/>
            <a:ext cx="3395369" cy="137437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 result shows the temperature of the polymer when the flow front reached a specified node. </a:t>
            </a:r>
          </a:p>
          <a:p>
            <a:r>
              <a:rPr lang="en-US" altLang="zh-TW" sz="1200" dirty="0">
                <a:ea typeface="Dotum" pitchFamily="34" charset="-127"/>
              </a:rPr>
              <a:t>The  melt temperature :             220℃</a:t>
            </a:r>
          </a:p>
          <a:p>
            <a:r>
              <a:rPr lang="en-US" altLang="zh-TW" sz="1200" dirty="0">
                <a:ea typeface="Dotum" pitchFamily="34" charset="-127"/>
              </a:rPr>
              <a:t>Max melt temperature in part :   221.8℃</a:t>
            </a:r>
          </a:p>
          <a:p>
            <a:r>
              <a:rPr lang="en-US" altLang="zh-TW" sz="1200" dirty="0">
                <a:ea typeface="Dotum" pitchFamily="34" charset="-127"/>
              </a:rPr>
              <a:t>Min melt temperature in part :    217.1℃</a:t>
            </a:r>
          </a:p>
          <a:p>
            <a:r>
              <a:rPr lang="en-US" altLang="zh-TW" sz="1200" dirty="0">
                <a:ea typeface="Dotum" pitchFamily="34" charset="-127"/>
              </a:rPr>
              <a:t>The  temperature difference :     4.7℃</a:t>
            </a:r>
          </a:p>
        </p:txBody>
      </p:sp>
    </p:spTree>
    <p:extLst>
      <p:ext uri="{BB962C8B-B14F-4D97-AF65-F5344CB8AC3E}">
        <p14:creationId xmlns:p14="http://schemas.microsoft.com/office/powerpoint/2010/main" val="5542663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3CE85C0-510B-D63F-4412-C2E449651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472264" y="378823"/>
            <a:ext cx="2952328" cy="266719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Temperature / Bulk temperature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375FC58-74FE-4B98-BD34-0C8349BADB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831" y="1153162"/>
            <a:ext cx="9946338" cy="487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953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6D06AEC-65AF-4199-AF01-0687686998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300" y="2762308"/>
            <a:ext cx="5185170" cy="335350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AB5230E-BC43-46B2-BD39-6BC8A05525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108" y="2869465"/>
            <a:ext cx="5046607" cy="3283874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88" y="960323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Material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Rectangle 77"/>
          <p:cNvSpPr>
            <a:spLocks noChangeArrowheads="1"/>
          </p:cNvSpPr>
          <p:nvPr/>
        </p:nvSpPr>
        <p:spPr bwMode="auto">
          <a:xfrm>
            <a:off x="5015880" y="883920"/>
            <a:ext cx="2227650" cy="3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chemeClr val="tx2"/>
                </a:solidFill>
                <a:ea typeface="PMingLiU" pitchFamily="18" charset="-120"/>
              </a:rPr>
              <a:t>Material Introduction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77281" y="1412776"/>
            <a:ext cx="3953561" cy="1245471"/>
          </a:xfrm>
          <a:prstGeom prst="rect">
            <a:avLst/>
          </a:prstGeom>
          <a:noFill/>
          <a:ln w="12700">
            <a:solidFill>
              <a:srgbClr val="00B050"/>
            </a:solidFill>
            <a:prstDash val="dash"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1. Melt Density                    0.89677 g/cm^3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2. Solid Density                  1.0817  g/cm^3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3. Ejection Temperature                      120 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4. Recommended Mold Temperature  40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5. Recommended Melt Temperature     220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6. Absolute Max. Melt Temperature    270°c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895940" y="1412776"/>
            <a:ext cx="4147270" cy="1244888"/>
          </a:xfrm>
          <a:prstGeom prst="rect">
            <a:avLst/>
          </a:prstGeom>
          <a:noFill/>
          <a:ln w="12700">
            <a:solidFill>
              <a:srgbClr val="00B050"/>
            </a:solidFill>
            <a:prstDash val="dash"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pPr marL="404853" indent="-404853">
              <a:lnSpc>
                <a:spcPct val="90000"/>
              </a:lnSpc>
            </a:pPr>
            <a:r>
              <a:rPr lang="zh-CN" altLang="en-US" sz="1200" dirty="0">
                <a:solidFill>
                  <a:srgbClr val="3333FF"/>
                </a:solidFill>
                <a:ea typeface="PMingLiU" pitchFamily="18" charset="-120"/>
              </a:rPr>
              <a:t>  </a:t>
            </a: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7. Melt  Temperature Minimum     190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  8. Melt  Temperature Maximum    230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  9. Mold  Temperature Minimum    30°c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10. Mold  Temperature Maximum   60°c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11. Maximum Shear Rate           100000.00  1/s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12. Maximum Shear Stress           0.25 MPa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965909" y="1125916"/>
            <a:ext cx="2784282" cy="286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0725" tIns="35363" rIns="70725" bIns="35363">
            <a:spAutoFit/>
          </a:bodyPr>
          <a:lstStyle/>
          <a:p>
            <a:pPr lvl="0" algn="ctr" eaLnBrk="0" hangingPunct="0">
              <a:defRPr/>
            </a:pPr>
            <a:r>
              <a:rPr lang="en-US" altLang="zh-CN" sz="1400" dirty="0">
                <a:ea typeface="宋体" charset="-122"/>
                <a:cs typeface="Arial" charset="0"/>
              </a:rPr>
              <a:t>A5132T-TD PP+20%TD</a:t>
            </a:r>
            <a:endParaRPr lang="de-DE" altLang="zh-CN" sz="1400" kern="0" dirty="0">
              <a:solidFill>
                <a:schemeClr val="tx2"/>
              </a:solidFill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2969669" y="5047831"/>
            <a:ext cx="1818004" cy="3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dirty="0">
                <a:ea typeface="PMingLiU" pitchFamily="18" charset="-120"/>
              </a:rPr>
              <a:t>Viscosity model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052801" y="3604288"/>
            <a:ext cx="1451227" cy="3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dirty="0">
                <a:ea typeface="PMingLiU" pitchFamily="18" charset="-120"/>
              </a:rPr>
              <a:t>PVT profile</a:t>
            </a:r>
          </a:p>
        </p:txBody>
      </p:sp>
    </p:spTree>
    <p:extLst>
      <p:ext uri="{BB962C8B-B14F-4D97-AF65-F5344CB8AC3E}">
        <p14:creationId xmlns:p14="http://schemas.microsoft.com/office/powerpoint/2010/main" val="41534795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5498533" y="938230"/>
            <a:ext cx="4370008" cy="25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07" tIns="35354" rIns="70707" bIns="3535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shrinkage at ejection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is 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not very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evenly on the part surface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760296" y="475112"/>
            <a:ext cx="244827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Volumetric Shrinkage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9EF92B6-7F63-8E74-148B-31B8045C629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EB7C00B-10AD-45BC-82A9-4A0667D944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812" y="1195398"/>
            <a:ext cx="9748375" cy="477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8752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498533" y="938230"/>
            <a:ext cx="4370008" cy="25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07" tIns="35354" rIns="70707" bIns="3535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shrinkage at ejection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is 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not very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evenly on the part surface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760296" y="475112"/>
            <a:ext cx="244827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Volumetric Shrinkage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1185369-081C-ED91-3EC3-A5B1150BE171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60975AB-22D7-484A-AE20-0578D22BA6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099" y="1210936"/>
            <a:ext cx="9757801" cy="4781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2073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A8AD41A-C8D8-720E-5490-304F30668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1A58CF8B-C6A9-9818-606E-6B9465CC86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0176" y="404664"/>
            <a:ext cx="3384376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Time to reach ejection temperature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14F948E-AD08-4AD5-AF42-D94BF2068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338" y="1084083"/>
            <a:ext cx="10087324" cy="494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8395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D655B66-CF43-34B7-0E72-5DFD4701EF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55EE34F-391B-DC0C-4AA9-FE5A9C0BB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0176" y="404664"/>
            <a:ext cx="2232248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 Frozen layer fraction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81B976C-DCF5-4973-BF7A-8D1B89C18F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722" y="1121790"/>
            <a:ext cx="10014556" cy="4906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7963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3CE85C0-510B-D63F-4412-C2E449651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8373F176-1F70-1CA4-DDE2-E3DB50020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2520280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Clamp force XY plot</a:t>
            </a: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7185194" y="938171"/>
            <a:ext cx="3110452" cy="26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r>
              <a:rPr lang="en-US" altLang="zh-CN" sz="1200" dirty="0">
                <a:ea typeface="宋体" charset="-122"/>
                <a:cs typeface="Arial" charset="0"/>
              </a:rPr>
              <a:t>The clamp force request is 19.68tonne.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AA57F53-EBD5-445C-BDF6-02F9979FC2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862" y="1204913"/>
            <a:ext cx="10072276" cy="4935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196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DAAAF30-AFBA-44CC-A131-D3AF985AB1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557" y="904889"/>
            <a:ext cx="9648987" cy="4727698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CA5899CB-2A32-622E-DD68-96A006BD2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11. Share rate and stress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1E4E28D-A57A-4D51-A916-370D0446B6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9226" y="5633661"/>
            <a:ext cx="521970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4038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CA5899CB-2A32-622E-DD68-96A006BD2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11. Share rate and stress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71D94DA-3DFD-4385-8F68-A4663C475B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226" y="5633661"/>
            <a:ext cx="5219700" cy="5905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4A4185C-195B-4198-AD8A-ECD4565D28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9750" y="962172"/>
            <a:ext cx="9452500" cy="463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1816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5F2419E-D582-7E18-DDEB-D01AF5A3D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9FABC09C-76BE-9192-D235-72C41F78A0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2304256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Sink mark depth (mm)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D6A6F7C-E597-47A1-8235-BC36A34EAF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140" y="918899"/>
            <a:ext cx="10262845" cy="502846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31377" y="3206951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/>
              <a:t>There is a risk of shrinkage marks in the area around the red wire frame.</a:t>
            </a:r>
          </a:p>
        </p:txBody>
      </p:sp>
      <p:sp>
        <p:nvSpPr>
          <p:cNvPr id="7" name="椭圆 6"/>
          <p:cNvSpPr/>
          <p:nvPr/>
        </p:nvSpPr>
        <p:spPr bwMode="auto">
          <a:xfrm>
            <a:off x="2602523" y="1292468"/>
            <a:ext cx="993531" cy="474785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5094031" y="1225060"/>
            <a:ext cx="993531" cy="474785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92355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535E2B0-0EAE-4510-AEBA-C7265AE2BE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4346" y="1206673"/>
            <a:ext cx="7843307" cy="4999030"/>
          </a:xfrm>
          <a:prstGeom prst="rect">
            <a:avLst/>
          </a:prstGeom>
        </p:spPr>
      </p:pic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10220814" y="476672"/>
            <a:ext cx="141146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Air Traps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766053" y="981255"/>
            <a:ext cx="2333422" cy="450837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TW" sz="1200" dirty="0">
                <a:ea typeface="Dotum" pitchFamily="34" charset="-127"/>
              </a:rPr>
              <a:t>There is NO air traps on th</a:t>
            </a:r>
            <a:r>
              <a:rPr lang="en-US" altLang="zh-CN" sz="1200" dirty="0">
                <a:ea typeface="Dotum" pitchFamily="34" charset="-127"/>
              </a:rPr>
              <a:t>e</a:t>
            </a:r>
            <a:r>
              <a:rPr lang="en-US" altLang="zh-TW" sz="1200" dirty="0">
                <a:ea typeface="Dotum" pitchFamily="34" charset="-127"/>
              </a:rPr>
              <a:t> part surface.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AF3891-DFFD-A64F-1F67-0FF3485A00E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3903008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D3F23AF-AF96-40FD-90CC-17D13BD60D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483" y="1013943"/>
            <a:ext cx="8317995" cy="4999416"/>
          </a:xfrm>
          <a:prstGeom prst="rect">
            <a:avLst/>
          </a:prstGeom>
        </p:spPr>
      </p:pic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9429702" y="1013943"/>
            <a:ext cx="2333422" cy="450837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TW" sz="1200" dirty="0">
                <a:ea typeface="Dotum" pitchFamily="34" charset="-127"/>
              </a:rPr>
              <a:t>There is NO air traps on th</a:t>
            </a:r>
            <a:r>
              <a:rPr lang="en-US" altLang="zh-CN" sz="1200" dirty="0">
                <a:ea typeface="Dotum" pitchFamily="34" charset="-127"/>
              </a:rPr>
              <a:t>e</a:t>
            </a:r>
            <a:r>
              <a:rPr lang="en-US" altLang="zh-TW" sz="1200" dirty="0">
                <a:ea typeface="Dotum" pitchFamily="34" charset="-127"/>
              </a:rPr>
              <a:t> part surface.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0220814" y="476672"/>
            <a:ext cx="141146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Air Traps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1DC76550-2EAA-43F7-1240-C2EBCD7173E7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5063EC0-9A43-4257-AAA8-DAC6DF0D4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5025" y="2185503"/>
            <a:ext cx="4570492" cy="2486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953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88" y="960323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Material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3" name="Rectangle 77"/>
          <p:cNvSpPr>
            <a:spLocks noChangeArrowheads="1"/>
          </p:cNvSpPr>
          <p:nvPr/>
        </p:nvSpPr>
        <p:spPr bwMode="auto">
          <a:xfrm>
            <a:off x="4406606" y="820896"/>
            <a:ext cx="3378787" cy="333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700" dirty="0">
                <a:solidFill>
                  <a:schemeClr val="tx2"/>
                </a:solidFill>
                <a:ea typeface="PMingLiU" pitchFamily="18" charset="-120"/>
              </a:rPr>
              <a:t>Material Introduction </a:t>
            </a:r>
            <a:endParaRPr lang="en-US" altLang="zh-CN" sz="1700" dirty="0">
              <a:solidFill>
                <a:schemeClr val="accent2"/>
              </a:solidFill>
              <a:ea typeface="PMingLiU" pitchFamily="18" charset="-120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F8732D37-11B9-EF42-B04B-09C1E9642DA6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309320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4965909" y="1125916"/>
            <a:ext cx="2784282" cy="286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0725" tIns="35363" rIns="70725" bIns="35363">
            <a:spAutoFit/>
          </a:bodyPr>
          <a:lstStyle/>
          <a:p>
            <a:pPr lvl="0" algn="ctr" eaLnBrk="0" hangingPunct="0">
              <a:defRPr/>
            </a:pPr>
            <a:r>
              <a:rPr lang="en-US" altLang="zh-CN" sz="1400" dirty="0">
                <a:ea typeface="宋体" charset="-122"/>
                <a:cs typeface="Arial" charset="0"/>
              </a:rPr>
              <a:t>A5132T-TD PP+20%TD</a:t>
            </a:r>
            <a:endParaRPr lang="de-DE" altLang="zh-CN" sz="1400" kern="0" dirty="0">
              <a:solidFill>
                <a:schemeClr val="tx2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3071D95-0D31-44AD-972F-AA70DA172A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88" y="1772238"/>
            <a:ext cx="6648187" cy="378306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C715F2F-FBE1-45A6-819C-677ED177AC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5813" y="1731584"/>
            <a:ext cx="49434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6903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EAC1589-A524-4E2F-9CEF-307BCBF1C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274" y="945615"/>
            <a:ext cx="9193452" cy="5102585"/>
          </a:xfrm>
          <a:prstGeom prst="rect">
            <a:avLst/>
          </a:prstGeom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9830554" y="404664"/>
            <a:ext cx="156240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Weld Lines</a:t>
            </a:r>
          </a:p>
        </p:txBody>
      </p:sp>
      <p:sp>
        <p:nvSpPr>
          <p:cNvPr id="5" name="Text Box 128"/>
          <p:cNvSpPr txBox="1">
            <a:spLocks noChangeArrowheads="1"/>
          </p:cNvSpPr>
          <p:nvPr/>
        </p:nvSpPr>
        <p:spPr bwMode="auto">
          <a:xfrm>
            <a:off x="9830554" y="1030759"/>
            <a:ext cx="2333422" cy="451290"/>
          </a:xfrm>
          <a:prstGeom prst="rect">
            <a:avLst/>
          </a:prstGeom>
          <a:noFill/>
          <a:ln w="12700" algn="ctr">
            <a:solidFill>
              <a:srgbClr val="3366FF"/>
            </a:solidFill>
            <a:miter lim="800000"/>
            <a:headEnd/>
            <a:tailEnd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There is weld line on the hole edges</a:t>
            </a:r>
            <a:r>
              <a:rPr lang="en-US" altLang="zh-CN" sz="1200" dirty="0">
                <a:ea typeface="Dotum" pitchFamily="34" charset="-127"/>
              </a:rPr>
              <a:t> of the part surface.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DC409BF-B318-634D-DEAA-24CC51EACC85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279681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572A6F-C943-4E00-B838-82BEE3C5B7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6458" y="1038983"/>
            <a:ext cx="9139084" cy="5072410"/>
          </a:xfrm>
          <a:prstGeom prst="rect">
            <a:avLst/>
          </a:prstGeom>
        </p:spPr>
      </p:pic>
      <p:sp>
        <p:nvSpPr>
          <p:cNvPr id="5" name="Text Box 128"/>
          <p:cNvSpPr txBox="1">
            <a:spLocks noChangeArrowheads="1"/>
          </p:cNvSpPr>
          <p:nvPr/>
        </p:nvSpPr>
        <p:spPr bwMode="auto">
          <a:xfrm>
            <a:off x="9753181" y="1026439"/>
            <a:ext cx="2333422" cy="451290"/>
          </a:xfrm>
          <a:prstGeom prst="rect">
            <a:avLst/>
          </a:prstGeom>
          <a:noFill/>
          <a:ln w="12700" algn="ctr">
            <a:solidFill>
              <a:srgbClr val="3366FF"/>
            </a:solidFill>
            <a:miter lim="800000"/>
            <a:headEnd/>
            <a:tailEnd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There is weld line on the hole edges</a:t>
            </a:r>
            <a:r>
              <a:rPr lang="en-US" altLang="zh-CN" sz="1200" dirty="0">
                <a:ea typeface="Dotum" pitchFamily="34" charset="-127"/>
              </a:rPr>
              <a:t> of the part surface.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357490" y="548680"/>
            <a:ext cx="156240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Weld Lines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C21ECCA-B45E-BAB5-9E77-178CDFF0C94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9395772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81631A1-D9D8-2683-3A8E-76ABCD94D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307E8D95-E486-D013-D4A4-851DF4E021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44" y="1052736"/>
            <a:ext cx="3671937" cy="400110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Content WARP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" name="Text Box 13">
            <a:extLst>
              <a:ext uri="{FF2B5EF4-FFF2-40B4-BE49-F238E27FC236}">
                <a16:creationId xmlns:a16="http://schemas.microsoft.com/office/drawing/2014/main" id="{A529CF98-891F-3BC5-063B-78C96DA299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1058068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15. Deflection all effects 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0085821E-366B-2A34-6FDD-17B94ADCE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1434339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16. Deflection all effects X</a:t>
            </a: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DADC80EF-1E9D-AFCB-458A-C43EA68548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1808982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17. Deflection all effects Y</a:t>
            </a:r>
          </a:p>
        </p:txBody>
      </p:sp>
      <p:sp>
        <p:nvSpPr>
          <p:cNvPr id="7" name="Text Box 13">
            <a:extLst>
              <a:ext uri="{FF2B5EF4-FFF2-40B4-BE49-F238E27FC236}">
                <a16:creationId xmlns:a16="http://schemas.microsoft.com/office/drawing/2014/main" id="{598EBDA6-3ECD-B59E-F657-A5417D0741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2191010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18. Deflection all effects Z</a:t>
            </a:r>
          </a:p>
        </p:txBody>
      </p:sp>
      <p:sp>
        <p:nvSpPr>
          <p:cNvPr id="8" name="Text Box 13">
            <a:extLst>
              <a:ext uri="{FF2B5EF4-FFF2-40B4-BE49-F238E27FC236}">
                <a16:creationId xmlns:a16="http://schemas.microsoft.com/office/drawing/2014/main" id="{38FD0B31-8F3B-22EB-05B8-948F7BF882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2564904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19. Shrinkage compensation </a:t>
            </a: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0532CF61-FD3B-BD1E-A730-9BD3F81EB7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44" y="3261470"/>
            <a:ext cx="3671937" cy="400110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Content cooling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0" name="Text Box 13">
            <a:extLst>
              <a:ext uri="{FF2B5EF4-FFF2-40B4-BE49-F238E27FC236}">
                <a16:creationId xmlns:a16="http://schemas.microsoft.com/office/drawing/2014/main" id="{B237141C-9220-35D5-1DC5-89649BC0E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3381668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20. Circuit coolant temperature </a:t>
            </a:r>
          </a:p>
        </p:txBody>
      </p:sp>
      <p:sp>
        <p:nvSpPr>
          <p:cNvPr id="11" name="Text Box 13">
            <a:extLst>
              <a:ext uri="{FF2B5EF4-FFF2-40B4-BE49-F238E27FC236}">
                <a16:creationId xmlns:a16="http://schemas.microsoft.com/office/drawing/2014/main" id="{6784A138-DD41-4615-F6F5-5ABF433C57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3729208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21. Circuit flow rate </a:t>
            </a:r>
          </a:p>
        </p:txBody>
      </p:sp>
      <p:sp>
        <p:nvSpPr>
          <p:cNvPr id="12" name="Text Box 13">
            <a:extLst>
              <a:ext uri="{FF2B5EF4-FFF2-40B4-BE49-F238E27FC236}">
                <a16:creationId xmlns:a16="http://schemas.microsoft.com/office/drawing/2014/main" id="{E9C9B7D6-EB1B-06FB-B673-3B81E61ED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4089143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22. Circuit Reynolds number</a:t>
            </a:r>
          </a:p>
        </p:txBody>
      </p:sp>
      <p:sp>
        <p:nvSpPr>
          <p:cNvPr id="13" name="Text Box 13">
            <a:extLst>
              <a:ext uri="{FF2B5EF4-FFF2-40B4-BE49-F238E27FC236}">
                <a16:creationId xmlns:a16="http://schemas.microsoft.com/office/drawing/2014/main" id="{F2D194EF-2228-5AD4-6D6D-7287F7DEB6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4439187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23. Circuit metal temperature </a:t>
            </a:r>
          </a:p>
        </p:txBody>
      </p:sp>
      <p:sp>
        <p:nvSpPr>
          <p:cNvPr id="14" name="Text Box 13">
            <a:extLst>
              <a:ext uri="{FF2B5EF4-FFF2-40B4-BE49-F238E27FC236}">
                <a16:creationId xmlns:a16="http://schemas.microsoft.com/office/drawing/2014/main" id="{29E9F033-50AB-6EC8-D4BF-D8D05C07D0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2" y="4815854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24. Time to reach ejection temp. / part </a:t>
            </a: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7D4D628A-5B3D-5555-C9CE-1043327429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1" y="5176494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25. Frozen layer percentage </a:t>
            </a:r>
          </a:p>
        </p:txBody>
      </p:sp>
      <p:sp>
        <p:nvSpPr>
          <p:cNvPr id="16" name="Text Box 13">
            <a:extLst>
              <a:ext uri="{FF2B5EF4-FFF2-40B4-BE49-F238E27FC236}">
                <a16:creationId xmlns:a16="http://schemas.microsoft.com/office/drawing/2014/main" id="{A1CF1EC2-14DD-1D8A-2623-4D7DA0F59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0" y="5553420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26. Circuit heat removal efficiency </a:t>
            </a:r>
          </a:p>
        </p:txBody>
      </p:sp>
      <p:sp>
        <p:nvSpPr>
          <p:cNvPr id="17" name="Text Box 13">
            <a:extLst>
              <a:ext uri="{FF2B5EF4-FFF2-40B4-BE49-F238E27FC236}">
                <a16:creationId xmlns:a16="http://schemas.microsoft.com/office/drawing/2014/main" id="{3E2ACFB1-4683-FC81-9E70-E3CF4B9D3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199" y="5887500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27. Temperature mould / part </a:t>
            </a:r>
          </a:p>
        </p:txBody>
      </p:sp>
    </p:spTree>
    <p:extLst>
      <p:ext uri="{BB962C8B-B14F-4D97-AF65-F5344CB8AC3E}">
        <p14:creationId xmlns:p14="http://schemas.microsoft.com/office/powerpoint/2010/main" val="37637793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1775521" y="494937"/>
            <a:ext cx="5976664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 latinLnBrk="1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the distribution of overall </a:t>
            </a:r>
            <a:r>
              <a:rPr lang="en-US" altLang="zh-CN" sz="1200" b="1" dirty="0" err="1">
                <a:solidFill>
                  <a:schemeClr val="tx1"/>
                </a:solidFill>
                <a:ea typeface="宋体" charset="-122"/>
                <a:cs typeface="Arial" charset="0"/>
              </a:rPr>
              <a:t>warpage</a:t>
            </a: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 for the different area of the part surface</a:t>
            </a:r>
            <a:endParaRPr lang="zh-CN" altLang="en-US" sz="1200" b="1" dirty="0">
              <a:solidFill>
                <a:schemeClr val="tx1"/>
              </a:solidFill>
              <a:ea typeface="宋体" charset="-122"/>
              <a:cs typeface="Arial" charset="0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49C0F2A-7ADD-2C62-DB34-6D4D9F74DE8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628D954B-EBF8-4304-8696-72A8E93EE4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5174" y="1005294"/>
            <a:ext cx="4861652" cy="266719"/>
          </a:xfrm>
          <a:prstGeom prst="rect">
            <a:avLst/>
          </a:prstGeom>
          <a:solidFill>
            <a:schemeClr val="bg1"/>
          </a:solidFill>
          <a:ln w="9525">
            <a:solidFill>
              <a:srgbClr val="FF9933"/>
            </a:solidFill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over all  deformation is  0.446/0.449mm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（include shrinkage)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zh-CN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82C3339-B491-4BF9-AF24-14C24BA14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8915"/>
            <a:ext cx="5976664" cy="478133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A8B04DE-D745-43D5-831C-AF3AFB5AF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7734" y="1350303"/>
            <a:ext cx="5974930" cy="4779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858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1775521" y="494937"/>
            <a:ext cx="5976664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 latinLnBrk="1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the distribution of overall </a:t>
            </a:r>
            <a:r>
              <a:rPr lang="en-US" altLang="zh-CN" sz="1200" b="1" dirty="0" err="1">
                <a:solidFill>
                  <a:schemeClr val="tx1"/>
                </a:solidFill>
                <a:ea typeface="宋体" charset="-122"/>
                <a:cs typeface="Arial" charset="0"/>
              </a:rPr>
              <a:t>warpage</a:t>
            </a: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 for the different area of the part surface</a:t>
            </a:r>
            <a:endParaRPr lang="zh-CN" altLang="en-US" sz="1200" b="1" dirty="0">
              <a:solidFill>
                <a:schemeClr val="tx1"/>
              </a:solidFill>
              <a:ea typeface="宋体" charset="-122"/>
              <a:cs typeface="Arial" charset="0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49C0F2A-7ADD-2C62-DB34-6D4D9F74DE8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517A9CEF-549E-46E0-93AA-67F4612AA8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5174" y="1005294"/>
            <a:ext cx="4861652" cy="266719"/>
          </a:xfrm>
          <a:prstGeom prst="rect">
            <a:avLst/>
          </a:prstGeom>
          <a:solidFill>
            <a:schemeClr val="bg1"/>
          </a:solidFill>
          <a:ln w="9525">
            <a:solidFill>
              <a:srgbClr val="FF9933"/>
            </a:solidFill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over all  deformation is  0.446/0.449mm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（include shrinkage)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zh-CN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2A4E23A-1315-411B-98AB-63CD3D71AD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48" y="1398118"/>
            <a:ext cx="5780735" cy="462458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CE8E3EB-2228-45D6-8984-08C6190EEB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398119"/>
            <a:ext cx="5780734" cy="462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2877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967789" y="457705"/>
            <a:ext cx="3376320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Max. deflection on the X</a:t>
            </a:r>
            <a:r>
              <a:rPr lang="zh-CN" altLang="en-US" sz="1200" b="1" dirty="0">
                <a:solidFill>
                  <a:schemeClr val="tx1"/>
                </a:solidFill>
                <a:ea typeface="Dotum" pitchFamily="34" charset="-127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direction</a:t>
            </a:r>
          </a:p>
        </p:txBody>
      </p:sp>
      <p:sp>
        <p:nvSpPr>
          <p:cNvPr id="27651" name="Rectangle 10"/>
          <p:cNvSpPr>
            <a:spLocks noChangeArrowheads="1"/>
          </p:cNvSpPr>
          <p:nvPr/>
        </p:nvSpPr>
        <p:spPr bwMode="auto">
          <a:xfrm>
            <a:off x="2220077" y="5897242"/>
            <a:ext cx="7751845" cy="29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400" dirty="0">
                <a:ea typeface="宋体" charset="-122"/>
              </a:rPr>
              <a:t>The maximum deflection value  is  -2.2~0.41/ -2.3~0.40 mm on the X direction . 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5CCD936-02C2-947B-CABD-F025DC5189B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4FBE5D4-E5D4-47FE-BA7B-8BB15133F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71" y="1117699"/>
            <a:ext cx="5974429" cy="477954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D0B85A9-019F-47E3-BF13-B79AFC47C7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1187180"/>
            <a:ext cx="5844118" cy="4675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8597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207568" y="548680"/>
            <a:ext cx="3009068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Max. deflection on the Y</a:t>
            </a:r>
            <a:r>
              <a:rPr lang="zh-CN" altLang="en-US" sz="1200" b="1" dirty="0">
                <a:solidFill>
                  <a:schemeClr val="tx1"/>
                </a:solidFill>
                <a:ea typeface="Dotum" pitchFamily="34" charset="-127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direction</a:t>
            </a:r>
          </a:p>
        </p:txBody>
      </p:sp>
      <p:sp>
        <p:nvSpPr>
          <p:cNvPr id="28675" name="Rectangle 10"/>
          <p:cNvSpPr>
            <a:spLocks noChangeArrowheads="1"/>
          </p:cNvSpPr>
          <p:nvPr/>
        </p:nvSpPr>
        <p:spPr bwMode="auto">
          <a:xfrm>
            <a:off x="2217273" y="5966778"/>
            <a:ext cx="7218933" cy="29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400" dirty="0">
                <a:ea typeface="宋体" charset="-122"/>
              </a:rPr>
              <a:t>The maximum deflection value  is -0.20~0.18/ -0.20~0.19mm  on the Y direction . 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F2CCAF0F-4CAB-832B-48A0-D36CE512F841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97A644F-02C2-4E1D-88AA-896BB314B8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5" y="1223786"/>
            <a:ext cx="5928741" cy="474299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4D9EE13-CF77-45CF-92DE-2F174AF262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223786"/>
            <a:ext cx="5928741" cy="474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6536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2351584" y="563463"/>
            <a:ext cx="3376320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Max. deflection on the Z</a:t>
            </a:r>
            <a:r>
              <a:rPr lang="zh-CN" altLang="en-US" sz="1200" b="1" dirty="0">
                <a:solidFill>
                  <a:schemeClr val="tx1"/>
                </a:solidFill>
                <a:ea typeface="Dotum" pitchFamily="34" charset="-127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direction</a:t>
            </a:r>
          </a:p>
        </p:txBody>
      </p:sp>
      <p:sp>
        <p:nvSpPr>
          <p:cNvPr id="29699" name="Rectangle 10"/>
          <p:cNvSpPr>
            <a:spLocks noChangeArrowheads="1"/>
          </p:cNvSpPr>
          <p:nvPr/>
        </p:nvSpPr>
        <p:spPr bwMode="auto">
          <a:xfrm>
            <a:off x="2775947" y="5918867"/>
            <a:ext cx="6822010" cy="29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400" dirty="0">
                <a:ea typeface="宋体" charset="-122"/>
              </a:rPr>
              <a:t>The maximum deflection value  is -0.14~0.14mm on the Z direction . 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8D7ECBA-32DE-A934-9C26-45E04F99D787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6795C67-B78B-41BB-B74F-A11CD9C14B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45" y="1165248"/>
            <a:ext cx="5882136" cy="470570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90B6C49-42E0-4463-97C3-3FDF3364E3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7981" y="1076146"/>
            <a:ext cx="5882136" cy="470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3072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2351584" y="563463"/>
            <a:ext cx="3376320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Max. deflection on the Z</a:t>
            </a:r>
            <a:r>
              <a:rPr lang="zh-CN" altLang="en-US" sz="1200" b="1" dirty="0">
                <a:solidFill>
                  <a:schemeClr val="tx1"/>
                </a:solidFill>
                <a:ea typeface="Dotum" pitchFamily="34" charset="-127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direction</a:t>
            </a:r>
          </a:p>
        </p:txBody>
      </p:sp>
      <p:sp>
        <p:nvSpPr>
          <p:cNvPr id="29699" name="Rectangle 10"/>
          <p:cNvSpPr>
            <a:spLocks noChangeArrowheads="1"/>
          </p:cNvSpPr>
          <p:nvPr/>
        </p:nvSpPr>
        <p:spPr bwMode="auto">
          <a:xfrm>
            <a:off x="2775947" y="5918867"/>
            <a:ext cx="6822010" cy="29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400" dirty="0">
                <a:ea typeface="宋体" charset="-122"/>
              </a:rPr>
              <a:t>The maximum deflection value  is -0.14~0.15mm on the Z direction . 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8D7ECBA-32DE-A934-9C26-45E04F99D787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009545C-A16C-4F74-89DB-BF5168F4A6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140" y="1206631"/>
            <a:ext cx="5890296" cy="471223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47CB7EF-0C91-4063-B514-8869EDC0DB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7566" y="1195184"/>
            <a:ext cx="5890294" cy="471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5926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2"/>
          <p:cNvSpPr txBox="1">
            <a:spLocks noChangeArrowheads="1"/>
          </p:cNvSpPr>
          <p:nvPr/>
        </p:nvSpPr>
        <p:spPr bwMode="auto">
          <a:xfrm>
            <a:off x="1847529" y="476673"/>
            <a:ext cx="4032448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Dynamic process for the overall </a:t>
            </a:r>
            <a:r>
              <a:rPr lang="en-US" altLang="zh-CN" sz="1200" b="1" dirty="0" err="1">
                <a:solidFill>
                  <a:schemeClr val="tx1"/>
                </a:solidFill>
                <a:ea typeface="Dotum" pitchFamily="34" charset="-127"/>
              </a:rPr>
              <a:t>warpage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 value</a:t>
            </a:r>
          </a:p>
        </p:txBody>
      </p:sp>
      <p:sp>
        <p:nvSpPr>
          <p:cNvPr id="31748" name="矩形 10"/>
          <p:cNvSpPr>
            <a:spLocks noChangeArrowheads="1"/>
          </p:cNvSpPr>
          <p:nvPr/>
        </p:nvSpPr>
        <p:spPr bwMode="auto">
          <a:xfrm>
            <a:off x="8832732" y="1052736"/>
            <a:ext cx="3369970" cy="4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617" tIns="41810" rIns="83617" bIns="41810">
            <a:spAutoFit/>
          </a:bodyPr>
          <a:lstStyle/>
          <a:p>
            <a:pPr defTabSz="660268" latinLnBrk="1">
              <a:spcBef>
                <a:spcPct val="50000"/>
              </a:spcBef>
            </a:pP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P</a:t>
            </a:r>
            <a:r>
              <a:rPr lang="fr-CA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ress « shift+F5 » and look at this slide to  see the animated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，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Press  《Esc 》to end.</a:t>
            </a:r>
            <a:endParaRPr lang="zh-CN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CDD8BD2-330B-D893-75E2-897D0495B21E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10416480" y="6363826"/>
            <a:ext cx="177552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B5975E6-036A-45A2-AF59-B7335C54B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185" y="1506748"/>
            <a:ext cx="5770543" cy="461643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C39FADF-082E-4BBF-B69A-4BAB2FC00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72" y="1506748"/>
            <a:ext cx="5770542" cy="46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308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36" y="947159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setting parameters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911424" y="1590135"/>
            <a:ext cx="4930078" cy="3643971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56" tIns="45728" rIns="91456" bIns="45728" numCol="1" anchor="t" anchorCtr="0" compatLnSpc="1"/>
          <a:lstStyle/>
          <a:p>
            <a:pPr marL="342969" indent="-342969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Filling Conditions)</a:t>
            </a:r>
          </a:p>
          <a:p>
            <a:pPr marL="342969" indent="-342969">
              <a:spcBef>
                <a:spcPct val="20000"/>
              </a:spcBef>
            </a:pPr>
            <a:endParaRPr lang="en-US" altLang="zh-TW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Mold temperature ): 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Cavity)  </a:t>
            </a:r>
            <a:r>
              <a:rPr lang="en-US" altLang="zh-TW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C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Core)    </a:t>
            </a:r>
            <a:r>
              <a:rPr lang="en-US" altLang="zh-TW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TW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C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zh-CN" altLang="en-US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See the analysis results of cooling)</a:t>
            </a:r>
          </a:p>
          <a:p>
            <a:pPr eaLnBrk="0" hangingPunct="0">
              <a:spcBef>
                <a:spcPct val="50000"/>
              </a:spcBef>
              <a:defRPr/>
            </a:pPr>
            <a:endParaRPr lang="en-US" altLang="zh-TW" sz="1400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Melt temperature):    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220.</a:t>
            </a:r>
            <a:r>
              <a:rPr lang="en-US" altLang="zh-TW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C 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Injection time):   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DFKai-SB" panose="03000509000000000000" charset="-120"/>
              </a:rPr>
              <a:t> </a:t>
            </a:r>
            <a:r>
              <a:rPr lang="en-US" altLang="zh-CN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DFKai-SB" panose="03000509000000000000" charset="-120"/>
              </a:rPr>
              <a:t> 0.7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</a:p>
          <a:p>
            <a:pPr marL="342969" indent="-342969">
              <a:spcBef>
                <a:spcPct val="20000"/>
              </a:spcBef>
              <a:buFont typeface="Wingdings" panose="05000000000000000000" pitchFamily="2" charset="2"/>
              <a:buChar char="Ø"/>
            </a:pPr>
            <a:endParaRPr lang="en-US" altLang="zh-TW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5484250" y="1556792"/>
            <a:ext cx="4215574" cy="50015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56" tIns="45728" rIns="91456" bIns="45728" numCol="1" anchor="t" anchorCtr="0" compatLnSpc="1"/>
          <a:lstStyle/>
          <a:p>
            <a:pPr marL="342969" indent="-342969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Filling and Packing curve)</a:t>
            </a:r>
            <a:endParaRPr lang="en-US" altLang="zh-TW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6520266" y="3865169"/>
            <a:ext cx="2715115" cy="338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保压曲线</a:t>
            </a:r>
            <a:r>
              <a:rPr lang="en-US" altLang="zh-CN" dirty="0">
                <a:solidFill>
                  <a:srgbClr val="FF0000"/>
                </a:solidFill>
              </a:rPr>
              <a:t>(Packing curve)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213" y="2035735"/>
            <a:ext cx="4536504" cy="3979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9324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2"/>
          <p:cNvSpPr txBox="1">
            <a:spLocks noChangeArrowheads="1"/>
          </p:cNvSpPr>
          <p:nvPr/>
        </p:nvSpPr>
        <p:spPr bwMode="auto">
          <a:xfrm>
            <a:off x="1847529" y="476673"/>
            <a:ext cx="4032448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Dynamic process for the overall </a:t>
            </a:r>
            <a:r>
              <a:rPr lang="en-US" altLang="zh-CN" sz="1200" b="1" dirty="0" err="1">
                <a:solidFill>
                  <a:schemeClr val="tx1"/>
                </a:solidFill>
                <a:ea typeface="Dotum" pitchFamily="34" charset="-127"/>
              </a:rPr>
              <a:t>warpage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 value</a:t>
            </a:r>
          </a:p>
        </p:txBody>
      </p:sp>
      <p:sp>
        <p:nvSpPr>
          <p:cNvPr id="31748" name="矩形 10"/>
          <p:cNvSpPr>
            <a:spLocks noChangeArrowheads="1"/>
          </p:cNvSpPr>
          <p:nvPr/>
        </p:nvSpPr>
        <p:spPr bwMode="auto">
          <a:xfrm>
            <a:off x="8832732" y="1052736"/>
            <a:ext cx="3369970" cy="4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617" tIns="41810" rIns="83617" bIns="41810">
            <a:spAutoFit/>
          </a:bodyPr>
          <a:lstStyle/>
          <a:p>
            <a:pPr defTabSz="660268" latinLnBrk="1">
              <a:spcBef>
                <a:spcPct val="50000"/>
              </a:spcBef>
            </a:pP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P</a:t>
            </a:r>
            <a:r>
              <a:rPr lang="fr-CA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ress « shift+F5 » and look at this slide to  see the animated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，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Press  《Esc 》to end.</a:t>
            </a:r>
            <a:endParaRPr lang="zh-CN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CDD8BD2-330B-D893-75E2-897D0495B21E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10416480" y="6363826"/>
            <a:ext cx="177552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12BD1E6-3EA7-487C-87DD-B3CCB95E56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81112"/>
            <a:ext cx="5038725" cy="44196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D4D6ADE-E46C-4AC9-A4F3-164568478E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52" y="1681112"/>
            <a:ext cx="50387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1070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3CE85C0-510B-D63F-4412-C2E449651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3702825D-5772-55E2-214D-D399B224EE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671937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coolant temperature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DBD45-300A-42BE-9516-73EFBA2E4E9D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30859246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DC4504EA-391C-B752-72BC-C92F0DEFB1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9" y="404664"/>
            <a:ext cx="2088232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flow rate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039820-A289-478B-B942-14280AEE5E19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15187723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A8AD41A-C8D8-720E-5490-304F30668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21DFB25D-14EC-AA25-7B87-6C63B9E29C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9" y="404664"/>
            <a:ext cx="2520280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Reynolds number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A7548D-ACE3-4E3C-A653-FBA50563848D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67263966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565C3AD-C20A-4015-AFE5-91568706C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69F31700-E5B4-6D2C-3B88-BA865DAFF8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9" y="404664"/>
            <a:ext cx="2664296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metal temperature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0501FC-D407-4C05-92BB-5D83B944CDB2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356142804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9650E3B-B258-459C-A752-6548B904C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D0CF7558-E364-7B40-3030-54E892908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671937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Time to reach ejection temp. / part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D5DF57-45EC-4168-B947-18E3A22D7AAB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24364257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907A6B4-5E0E-47A0-8C73-C10898136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sp>
        <p:nvSpPr>
          <p:cNvPr id="4" name="Text Box 13">
            <a:extLst>
              <a:ext uri="{FF2B5EF4-FFF2-40B4-BE49-F238E27FC236}">
                <a16:creationId xmlns:a16="http://schemas.microsoft.com/office/drawing/2014/main" id="{D0CF7558-E364-7B40-3030-54E892908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6160" y="809832"/>
            <a:ext cx="3671937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heat removal efficiency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470B97-9F2C-4604-8A75-D6307A673399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402091981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57"/>
          <p:cNvSpPr>
            <a:spLocks noChangeArrowheads="1"/>
          </p:cNvSpPr>
          <p:nvPr/>
        </p:nvSpPr>
        <p:spPr bwMode="auto">
          <a:xfrm>
            <a:off x="7631068" y="496941"/>
            <a:ext cx="1456963" cy="26563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txBody>
          <a:bodyPr wrap="none" lIns="80181" tIns="40091" rIns="80181" bIns="40091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12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Temperature, part</a:t>
            </a:r>
            <a:endParaRPr kumimoji="0" lang="zh-CN" altLang="en-US" sz="1200" b="1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1507" name="Text Box 17"/>
          <p:cNvSpPr txBox="1">
            <a:spLocks noChangeArrowheads="1"/>
          </p:cNvSpPr>
          <p:nvPr/>
        </p:nvSpPr>
        <p:spPr bwMode="auto">
          <a:xfrm>
            <a:off x="335360" y="931610"/>
            <a:ext cx="2471666" cy="296386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mold temperature is 60 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21508" name="Text Box 17"/>
          <p:cNvSpPr txBox="1">
            <a:spLocks noChangeArrowheads="1"/>
          </p:cNvSpPr>
          <p:nvPr/>
        </p:nvSpPr>
        <p:spPr bwMode="auto">
          <a:xfrm>
            <a:off x="4524420" y="1069628"/>
            <a:ext cx="6324108" cy="61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The recommend T-mold range is 25.0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~107.6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400" dirty="0">
                <a:latin typeface="Arial" panose="020B0604020202020204" pitchFamily="34" charset="0"/>
              </a:rPr>
              <a:t>;</a:t>
            </a:r>
          </a:p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 the mold temperature is reasonable. Cooling sys is suitable on the surface.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968A23B-CA77-CBA4-5968-EC603D0C569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795CE6-D493-4A36-A67E-F896B8D89220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7149329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57"/>
          <p:cNvSpPr>
            <a:spLocks noChangeArrowheads="1"/>
          </p:cNvSpPr>
          <p:nvPr/>
        </p:nvSpPr>
        <p:spPr bwMode="auto">
          <a:xfrm>
            <a:off x="7631068" y="496941"/>
            <a:ext cx="1456963" cy="26563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txBody>
          <a:bodyPr wrap="none" lIns="80181" tIns="40091" rIns="80181" bIns="40091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12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Temperature, part</a:t>
            </a:r>
            <a:endParaRPr kumimoji="0" lang="zh-CN" altLang="en-US" sz="1200" b="1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968A23B-CA77-CBA4-5968-EC603D0C569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335360" y="931610"/>
            <a:ext cx="2471666" cy="296386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mold temperature is 60 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4524420" y="1069628"/>
            <a:ext cx="6324108" cy="61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The recommend T-mold range is 25.0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~107.6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400" dirty="0">
                <a:latin typeface="Arial" panose="020B0604020202020204" pitchFamily="34" charset="0"/>
              </a:rPr>
              <a:t>;</a:t>
            </a:r>
          </a:p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 the mold temperature is reasonable. Cooling sys is suitable on the surface.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29BA8D-575D-4E3B-9B1B-8BD311B1A6AA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2590508908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1542678" y="977109"/>
            <a:ext cx="8899525" cy="328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879" tIns="40940" rIns="81879" bIns="40940">
            <a:spAutoFit/>
          </a:bodyPr>
          <a:lstStyle>
            <a:lvl1pPr marL="406400" indent="-4064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The result indicate</a:t>
            </a:r>
          </a:p>
          <a:p>
            <a:pPr marL="0" indent="0"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1.The filling is evenly  ,and no short shot of the picture shown  gates position.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2.The injection pressure is 29.76Mpa, </a:t>
            </a:r>
            <a:r>
              <a:rPr lang="en-US" altLang="zh-CN" dirty="0">
                <a:solidFill>
                  <a:schemeClr val="accent2"/>
                </a:solidFill>
                <a:sym typeface="+mn-ea"/>
              </a:rPr>
              <a:t>the pressure in the acceptable range </a:t>
            </a:r>
            <a:r>
              <a:rPr lang="en-US" altLang="zh-CN" dirty="0">
                <a:solidFill>
                  <a:schemeClr val="accent2"/>
                </a:solidFill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3.</a:t>
            </a:r>
            <a:r>
              <a:rPr kumimoji="0" lang="en-US" altLang="zh-CN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solidFill>
                  <a:schemeClr val="accent2"/>
                </a:solidFill>
              </a:rPr>
              <a:t>The difference of temperature front temp is less than  20℃ 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4. There is air traps on the ribs of the part surface.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5.</a:t>
            </a:r>
            <a:r>
              <a:rPr lang="en-US" altLang="zh-CN" dirty="0">
                <a:solidFill>
                  <a:schemeClr val="accent2"/>
                </a:solidFill>
                <a:ea typeface="Dotum" pitchFamily="34" charset="-127"/>
              </a:rPr>
              <a:t> </a:t>
            </a:r>
            <a:r>
              <a:rPr lang="en-US" altLang="zh-CN" dirty="0">
                <a:solidFill>
                  <a:schemeClr val="accent2"/>
                </a:solidFill>
              </a:rPr>
              <a:t>There is weld line  on  the hole edge of the part surface</a:t>
            </a:r>
            <a:r>
              <a:rPr lang="zh-CN" altLang="en-US" dirty="0">
                <a:solidFill>
                  <a:schemeClr val="accent2"/>
                </a:solidFill>
              </a:rPr>
              <a:t>.</a:t>
            </a:r>
            <a:endParaRPr lang="en-US" altLang="zh-CN" dirty="0">
              <a:solidFill>
                <a:schemeClr val="accent2"/>
              </a:solidFill>
              <a:ea typeface="Dotum" pitchFamily="34" charset="-127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6.Volumetric shrinkage is not </a:t>
            </a:r>
            <a:r>
              <a:rPr lang="zh-CN" altLang="en-US" dirty="0">
                <a:solidFill>
                  <a:schemeClr val="accent2"/>
                </a:solidFill>
              </a:rPr>
              <a:t>evenly</a:t>
            </a:r>
            <a:r>
              <a:rPr lang="en-US" altLang="zh-CN" dirty="0">
                <a:solidFill>
                  <a:schemeClr val="accent2"/>
                </a:solidFill>
              </a:rPr>
              <a:t> on the part surface.</a:t>
            </a:r>
            <a:r>
              <a:rPr lang="zh-CN" altLang="en-US" dirty="0">
                <a:solidFill>
                  <a:schemeClr val="accent2"/>
                </a:solidFill>
              </a:rPr>
              <a:t> </a:t>
            </a:r>
          </a:p>
          <a:p>
            <a:pPr eaLnBrk="1" hangingPunct="1"/>
            <a:r>
              <a:rPr lang="en-US" altLang="zh-CN" dirty="0">
                <a:solidFill>
                  <a:schemeClr val="accent2"/>
                </a:solidFill>
              </a:rPr>
              <a:t>7.  The total deflection is 0.45mm.</a:t>
            </a:r>
            <a:r>
              <a:rPr lang="zh-CN" altLang="en-US" dirty="0">
                <a:solidFill>
                  <a:schemeClr val="accent2"/>
                </a:solidFill>
              </a:rPr>
              <a:t> </a:t>
            </a:r>
            <a:endParaRPr lang="en-US" altLang="zh-CN" dirty="0"/>
          </a:p>
          <a:p>
            <a:pPr eaLnBrk="1" hangingPunct="1"/>
            <a:endParaRPr lang="en-US" altLang="zh-CN" dirty="0">
              <a:solidFill>
                <a:schemeClr val="accent2"/>
              </a:solidFill>
            </a:endParaRPr>
          </a:p>
          <a:p>
            <a:pPr eaLnBrk="1" hangingPunct="1"/>
            <a:r>
              <a:rPr lang="en-US" altLang="zh-CN" dirty="0">
                <a:solidFill>
                  <a:schemeClr val="accent2"/>
                </a:solidFill>
              </a:rPr>
              <a:t>Analysis result as below</a:t>
            </a:r>
          </a:p>
        </p:txBody>
      </p:sp>
      <p:graphicFrame>
        <p:nvGraphicFramePr>
          <p:cNvPr id="117797" name="Group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3235694"/>
              </p:ext>
            </p:extLst>
          </p:nvPr>
        </p:nvGraphicFramePr>
        <p:xfrm>
          <a:off x="1543051" y="4997451"/>
          <a:ext cx="9096375" cy="1020728"/>
        </p:xfrm>
        <a:graphic>
          <a:graphicData uri="http://schemas.openxmlformats.org/drawingml/2006/table">
            <a:tbl>
              <a:tblPr/>
              <a:tblGrid>
                <a:gridCol w="952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8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5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46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827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018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35663"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fill time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inject pressure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Max. clamp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Warpage X direction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Warpage Y direction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Warpage Z direction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5065"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0.7774Sec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29.76</a:t>
                      </a: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Mpa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19.68 </a:t>
                      </a:r>
                      <a:r>
                        <a:rPr kumimoji="0" lang="en-US" altLang="zh-CN" sz="13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tonne</a:t>
                      </a:r>
                      <a:endParaRPr kumimoji="0" lang="en-US" altLang="zh-CN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-0.22~0.41mm </a:t>
                      </a:r>
                    </a:p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 -0.23~0.40 mm 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-0.20~0.18mm</a:t>
                      </a:r>
                    </a:p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 -0.20~0.19mm 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-0.14~0.14mm </a:t>
                      </a:r>
                    </a:p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-0.14~0.15mm 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 Box 4">
            <a:extLst>
              <a:ext uri="{FF2B5EF4-FFF2-40B4-BE49-F238E27FC236}">
                <a16:creationId xmlns:a16="http://schemas.microsoft.com/office/drawing/2014/main" id="{83B3E474-1D59-6275-EDCB-109DE100E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6160" y="332656"/>
            <a:ext cx="4525284" cy="400110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MFR Summary + conclusion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04FED0D-8A52-4E13-F7C0-4A5399D74ED6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06992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36" y="947159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setting parameters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820460" y="3555536"/>
            <a:ext cx="2224473" cy="296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r>
              <a:rPr lang="en-US" altLang="zh-CN" sz="1400" dirty="0">
                <a:solidFill>
                  <a:srgbClr val="0000FF"/>
                </a:solidFill>
                <a:ea typeface="宋体" charset="-122"/>
              </a:rPr>
              <a:t>Process Setup  </a:t>
            </a:r>
            <a:endParaRPr lang="zh-CN" altLang="en-US" sz="1400" dirty="0">
              <a:solidFill>
                <a:srgbClr val="0000FF"/>
              </a:solidFill>
              <a:ea typeface="宋体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666444" y="1662798"/>
            <a:ext cx="5249186" cy="296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r>
              <a:rPr lang="en-US" altLang="zh-CN" sz="1400" dirty="0">
                <a:solidFill>
                  <a:srgbClr val="0000FF"/>
                </a:solidFill>
                <a:ea typeface="宋体" charset="-122"/>
              </a:rPr>
              <a:t>Part Details and Tool Description </a:t>
            </a:r>
            <a:endParaRPr lang="zh-CN" altLang="en-US" sz="1400" dirty="0">
              <a:solidFill>
                <a:srgbClr val="0000FF"/>
              </a:solidFill>
              <a:ea typeface="宋体" charset="-122"/>
            </a:endParaRPr>
          </a:p>
        </p:txBody>
      </p:sp>
      <p:graphicFrame>
        <p:nvGraphicFramePr>
          <p:cNvPr id="6" name="Group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735994"/>
              </p:ext>
            </p:extLst>
          </p:nvPr>
        </p:nvGraphicFramePr>
        <p:xfrm>
          <a:off x="1633101" y="2002601"/>
          <a:ext cx="7545470" cy="1367472"/>
        </p:xfrm>
        <a:graphic>
          <a:graphicData uri="http://schemas.openxmlformats.org/drawingml/2006/table">
            <a:tbl>
              <a:tblPr/>
              <a:tblGrid>
                <a:gridCol w="38195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59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1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Part Name: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4700" rtl="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lang="en-US" altLang="zh-CN" sz="10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sym typeface="+mn-ea"/>
                        </a:rPr>
                        <a:t>BMW NB5 CID LIGHT COVER LH</a:t>
                      </a:r>
                    </a:p>
                    <a:p>
                      <a:pPr marL="0" marR="0" lvl="0" indent="0" algn="ctr" defTabSz="774700" rtl="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lang="en-US" altLang="zh-CN" sz="10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sym typeface="+mn-ea"/>
                        </a:rPr>
                        <a:t>BMW NB5 CID LIGHT COVER RH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Part Volume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31.86 cm^3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6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 Nominal Wall Thickness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1.8 mm</a:t>
                      </a: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4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Tool Description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2*2cavities</a:t>
                      </a: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Group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291092"/>
              </p:ext>
            </p:extLst>
          </p:nvPr>
        </p:nvGraphicFramePr>
        <p:xfrm>
          <a:off x="1615635" y="3904868"/>
          <a:ext cx="7565752" cy="2219841"/>
        </p:xfrm>
        <a:graphic>
          <a:graphicData uri="http://schemas.openxmlformats.org/drawingml/2006/table">
            <a:tbl>
              <a:tblPr/>
              <a:tblGrid>
                <a:gridCol w="37884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7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Material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0" hangingPunct="0">
                        <a:defRPr/>
                      </a:pPr>
                      <a:r>
                        <a:rPr lang="en-US" altLang="zh-CN" sz="1000" dirty="0">
                          <a:ea typeface="宋体" charset="-122"/>
                          <a:cs typeface="Arial" charset="0"/>
                        </a:rPr>
                        <a:t>A5132T-TD PP+20%TD</a:t>
                      </a:r>
                      <a:endParaRPr lang="de-DE" altLang="zh-CN" sz="1000" kern="0" dirty="0">
                        <a:solidFill>
                          <a:schemeClr val="tx2"/>
                        </a:solidFill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6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Injection time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0.7774 s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Material temp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220[</a:t>
                      </a:r>
                      <a:r>
                        <a:rPr kumimoji="0" lang="en-US" altLang="zh-CN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deg.c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]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9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Mold temp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40 [</a:t>
                      </a:r>
                      <a:r>
                        <a:rPr kumimoji="0" lang="en-US" altLang="zh-CN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deg.c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]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4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Velocity/Pressure Transfer (% volume) 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98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 %</a:t>
                      </a:r>
                      <a:endParaRPr kumimoji="0" lang="en-US" altLang="zh-C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1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Packing Pressure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80+50% filling pressure / 5+5s</a:t>
                      </a: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3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Project Area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102.59 m^2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Rectangle 56"/>
          <p:cNvSpPr>
            <a:spLocks noChangeArrowheads="1"/>
          </p:cNvSpPr>
          <p:nvPr/>
        </p:nvSpPr>
        <p:spPr bwMode="auto">
          <a:xfrm>
            <a:off x="1666444" y="1285845"/>
            <a:ext cx="1984720" cy="474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 anchor="ctr"/>
          <a:lstStyle/>
          <a:p>
            <a:pPr eaLnBrk="0" hangingPunct="0"/>
            <a:r>
              <a:rPr lang="en-US" altLang="zh-CN" sz="1400" dirty="0">
                <a:ea typeface="宋体" charset="-122"/>
              </a:rPr>
              <a:t>Part</a:t>
            </a:r>
            <a:r>
              <a:rPr lang="zh-CN" altLang="en-US" sz="1400" dirty="0">
                <a:ea typeface="宋体" charset="-122"/>
              </a:rPr>
              <a:t>、</a:t>
            </a:r>
            <a:r>
              <a:rPr lang="en-GB" altLang="en-US" sz="1400" dirty="0"/>
              <a:t>Tool</a:t>
            </a:r>
            <a:r>
              <a:rPr lang="zh-CN" altLang="en-US" sz="1400" dirty="0">
                <a:ea typeface="宋体" charset="-122"/>
              </a:rPr>
              <a:t>、</a:t>
            </a:r>
            <a:r>
              <a:rPr lang="en-GB" altLang="en-US" sz="1400" dirty="0"/>
              <a:t>Setup</a:t>
            </a:r>
            <a:endParaRPr lang="en-US" altLang="zh-CN" sz="1400" dirty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8384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CF0FDF0E-E96D-4E08-AD29-CB87B0EE5D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2626" y="2080811"/>
            <a:ext cx="3352800" cy="35052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28193FC-311B-4513-BFDC-934AFD3594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333" y="1577888"/>
            <a:ext cx="3968191" cy="4511046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9759" y="-20862"/>
            <a:ext cx="2664296" cy="93871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Molding setting runner system </a:t>
            </a:r>
          </a:p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Ø hot runner </a:t>
            </a:r>
          </a:p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Ø runner </a:t>
            </a:r>
          </a:p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Ø injection point  </a:t>
            </a:r>
          </a:p>
        </p:txBody>
      </p:sp>
      <p:sp>
        <p:nvSpPr>
          <p:cNvPr id="19" name="矩形 18"/>
          <p:cNvSpPr/>
          <p:nvPr/>
        </p:nvSpPr>
        <p:spPr>
          <a:xfrm>
            <a:off x="5448017" y="1479125"/>
            <a:ext cx="2201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dk1"/>
                </a:solidFill>
              </a:rPr>
              <a:t>Hot runner with tip-gate</a:t>
            </a:r>
            <a:endParaRPr lang="zh-CN" altLang="en-US" sz="1400" b="1" dirty="0">
              <a:solidFill>
                <a:schemeClr val="dk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880732" y="3121471"/>
            <a:ext cx="2564749" cy="2044371"/>
            <a:chOff x="6151242" y="2707384"/>
            <a:chExt cx="2564749" cy="2044371"/>
          </a:xfrm>
        </p:grpSpPr>
        <p:sp>
          <p:nvSpPr>
            <p:cNvPr id="24" name="TextBox 13"/>
            <p:cNvSpPr txBox="1">
              <a:spLocks noChangeArrowheads="1"/>
            </p:cNvSpPr>
            <p:nvPr/>
          </p:nvSpPr>
          <p:spPr bwMode="auto">
            <a:xfrm>
              <a:off x="6254194" y="4485013"/>
              <a:ext cx="1741114" cy="266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1282" tIns="40641" rIns="81282" bIns="40641">
              <a:spAutoFit/>
            </a:bodyPr>
            <a:lstStyle/>
            <a:p>
              <a:r>
                <a:rPr lang="en-US" altLang="zh-CN" sz="1200" dirty="0">
                  <a:ea typeface="宋体" charset="-122"/>
                </a:rPr>
                <a:t>The hot gate:</a:t>
              </a:r>
              <a:r>
                <a:rPr lang="en-US" altLang="zh-CN" sz="1200" dirty="0"/>
                <a:t>Ø2.0</a:t>
              </a:r>
              <a:endParaRPr lang="en-US" altLang="zh-CN" sz="1200" dirty="0">
                <a:ea typeface="宋体" charset="-122"/>
              </a:endParaRPr>
            </a:p>
          </p:txBody>
        </p:sp>
        <p:cxnSp>
          <p:nvCxnSpPr>
            <p:cNvPr id="25" name="直接箭头连接符 24"/>
            <p:cNvCxnSpPr>
              <a:cxnSpLocks/>
            </p:cNvCxnSpPr>
            <p:nvPr/>
          </p:nvCxnSpPr>
          <p:spPr>
            <a:xfrm flipV="1">
              <a:off x="7406601" y="2707384"/>
              <a:ext cx="1309390" cy="536129"/>
            </a:xfrm>
            <a:prstGeom prst="straightConnector1">
              <a:avLst/>
            </a:prstGeom>
            <a:ln>
              <a:solidFill>
                <a:srgbClr val="EC0AE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13"/>
            <p:cNvSpPr txBox="1">
              <a:spLocks noChangeArrowheads="1"/>
            </p:cNvSpPr>
            <p:nvPr/>
          </p:nvSpPr>
          <p:spPr bwMode="auto">
            <a:xfrm>
              <a:off x="6151242" y="3270679"/>
              <a:ext cx="1859199" cy="2667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1282" tIns="40641" rIns="81282" bIns="40641">
              <a:spAutoFit/>
            </a:bodyPr>
            <a:lstStyle/>
            <a:p>
              <a:r>
                <a:rPr lang="en-US" altLang="zh-CN" sz="1200" dirty="0">
                  <a:ea typeface="宋体" charset="-122"/>
                </a:rPr>
                <a:t>The hot runner:</a:t>
              </a:r>
              <a:r>
                <a:rPr lang="en-US" altLang="zh-CN" sz="1200" dirty="0"/>
                <a:t>Ø10</a:t>
              </a:r>
              <a:r>
                <a:rPr lang="en-US" altLang="zh-CN" sz="1200" dirty="0">
                  <a:ea typeface="宋体" charset="-122"/>
                </a:rPr>
                <a:t>mm</a:t>
              </a:r>
            </a:p>
          </p:txBody>
        </p:sp>
        <p:cxnSp>
          <p:nvCxnSpPr>
            <p:cNvPr id="27" name="直接箭头连接符 26"/>
            <p:cNvCxnSpPr>
              <a:cxnSpLocks/>
            </p:cNvCxnSpPr>
            <p:nvPr/>
          </p:nvCxnSpPr>
          <p:spPr>
            <a:xfrm flipV="1">
              <a:off x="7274625" y="3748044"/>
              <a:ext cx="1441366" cy="736969"/>
            </a:xfrm>
            <a:prstGeom prst="straightConnector1">
              <a:avLst/>
            </a:prstGeom>
            <a:ln>
              <a:solidFill>
                <a:srgbClr val="EC0AE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28">
            <a:extLst>
              <a:ext uri="{FF2B5EF4-FFF2-40B4-BE49-F238E27FC236}">
                <a16:creationId xmlns:a16="http://schemas.microsoft.com/office/drawing/2014/main" id="{7592C494-97F0-4F0A-B216-E74404A98D4C}"/>
              </a:ext>
            </a:extLst>
          </p:cNvPr>
          <p:cNvSpPr txBox="1"/>
          <p:nvPr/>
        </p:nvSpPr>
        <p:spPr>
          <a:xfrm>
            <a:off x="1614946" y="4760601"/>
            <a:ext cx="826596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G1(0,-70)</a:t>
            </a:r>
            <a:endParaRPr lang="zh-CN" altLang="en-US" sz="1200" dirty="0"/>
          </a:p>
        </p:txBody>
      </p:sp>
      <p:sp>
        <p:nvSpPr>
          <p:cNvPr id="14" name="文本框 28">
            <a:extLst>
              <a:ext uri="{FF2B5EF4-FFF2-40B4-BE49-F238E27FC236}">
                <a16:creationId xmlns:a16="http://schemas.microsoft.com/office/drawing/2014/main" id="{85AB3CFD-CF28-4FF4-B0DC-0831D01654D0}"/>
              </a:ext>
            </a:extLst>
          </p:cNvPr>
          <p:cNvSpPr txBox="1"/>
          <p:nvPr/>
        </p:nvSpPr>
        <p:spPr>
          <a:xfrm>
            <a:off x="1558385" y="2507114"/>
            <a:ext cx="883157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G2(0,70)</a:t>
            </a:r>
            <a:endParaRPr lang="zh-CN" altLang="en-US" sz="1200" dirty="0"/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960C5102-42C1-462B-975C-E40BB5E394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17717" y="3324324"/>
            <a:ext cx="1741114" cy="26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82" tIns="40641" rIns="81282" bIns="40641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 cool gate:</a:t>
            </a:r>
            <a:r>
              <a:rPr lang="en-US" altLang="zh-CN" sz="1200" dirty="0"/>
              <a:t>Ø1.2</a:t>
            </a:r>
            <a:endParaRPr lang="en-US" altLang="zh-CN" sz="1200" dirty="0">
              <a:ea typeface="宋体" charset="-122"/>
            </a:endParaRPr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D3FAE9CE-2899-41E5-91CA-A66623A915B7}"/>
              </a:ext>
            </a:extLst>
          </p:cNvPr>
          <p:cNvCxnSpPr>
            <a:cxnSpLocks/>
            <a:stCxn id="21" idx="1"/>
          </p:cNvCxnSpPr>
          <p:nvPr/>
        </p:nvCxnSpPr>
        <p:spPr>
          <a:xfrm flipH="1" flipV="1">
            <a:off x="9811771" y="3346637"/>
            <a:ext cx="705946" cy="111058"/>
          </a:xfrm>
          <a:prstGeom prst="straightConnector1">
            <a:avLst/>
          </a:prstGeom>
          <a:ln>
            <a:solidFill>
              <a:srgbClr val="EC0AE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6168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FB36499-F02A-4BD2-8C2A-D59299DE9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2025/11/3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9AF18A33-5092-557F-C4DB-F4E463113F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36" y="947159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Content FILL+PACK (minimum)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C7AA712E-1494-8276-3792-3CDE0E024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100871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1. Fill time SHADED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ED7A70A5-2E2A-F12B-D5C9-38A3722C3F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1347269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2. Fill time CONTOUR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6A9B2DC2-2E76-709B-FF18-4307FFF984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168582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3. Pressure X/Y plot </a:t>
            </a:r>
          </a:p>
        </p:txBody>
      </p:sp>
      <p:sp>
        <p:nvSpPr>
          <p:cNvPr id="8" name="Text Box 4">
            <a:extLst>
              <a:ext uri="{FF2B5EF4-FFF2-40B4-BE49-F238E27FC236}">
                <a16:creationId xmlns:a16="http://schemas.microsoft.com/office/drawing/2014/main" id="{967148C7-AEFE-D05B-D0D9-63B0A8193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2018802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4. Pressure at V/P switchover</a:t>
            </a: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1FF806DB-4A15-3AE4-15CE-4E0A5C2886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2351780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5. Temperature at flow front </a:t>
            </a: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399EB9BC-9DB3-C15E-2564-E0DDCD0FC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2687962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6. Temperature / Bulk temperature 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3CF6B734-D15B-7F1A-C333-ABC26A42F9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302414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7. Volumetric shrinkage </a:t>
            </a:r>
          </a:p>
        </p:txBody>
      </p:sp>
      <p:sp>
        <p:nvSpPr>
          <p:cNvPr id="12" name="Text Box 4">
            <a:extLst>
              <a:ext uri="{FF2B5EF4-FFF2-40B4-BE49-F238E27FC236}">
                <a16:creationId xmlns:a16="http://schemas.microsoft.com/office/drawing/2014/main" id="{0B6FEF2C-B2A5-2F6D-4D52-A57F3C8E2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3359496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8. Time to reach ejection temperature </a:t>
            </a:r>
          </a:p>
        </p:txBody>
      </p:sp>
      <p:sp>
        <p:nvSpPr>
          <p:cNvPr id="13" name="Text Box 4">
            <a:extLst>
              <a:ext uri="{FF2B5EF4-FFF2-40B4-BE49-F238E27FC236}">
                <a16:creationId xmlns:a16="http://schemas.microsoft.com/office/drawing/2014/main" id="{9795D409-1DC0-6C37-15E1-504B2342C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3704633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9. Frozen layer fraction </a:t>
            </a:r>
          </a:p>
        </p:txBody>
      </p:sp>
      <p:sp>
        <p:nvSpPr>
          <p:cNvPr id="14" name="Text Box 4">
            <a:extLst>
              <a:ext uri="{FF2B5EF4-FFF2-40B4-BE49-F238E27FC236}">
                <a16:creationId xmlns:a16="http://schemas.microsoft.com/office/drawing/2014/main" id="{7E11BD58-8FAD-5060-9EFB-7FE538309F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4049770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10. Clamp force XY plot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A0C74168-776B-A008-CBDC-2D8D6ACF70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4387458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11. Share rate and stress</a:t>
            </a:r>
          </a:p>
        </p:txBody>
      </p:sp>
      <p:sp>
        <p:nvSpPr>
          <p:cNvPr id="16" name="Text Box 4">
            <a:extLst>
              <a:ext uri="{FF2B5EF4-FFF2-40B4-BE49-F238E27FC236}">
                <a16:creationId xmlns:a16="http://schemas.microsoft.com/office/drawing/2014/main" id="{C63CDE0B-7A54-7F9B-7567-A0F564EB9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4725146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12. Sink mark depth (mm)</a:t>
            </a:r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A7F146A7-57B3-BAA5-A0AB-7EF5515DFE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5097813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13. Air traps </a:t>
            </a:r>
          </a:p>
        </p:txBody>
      </p:sp>
      <p:sp>
        <p:nvSpPr>
          <p:cNvPr id="18" name="Text Box 4">
            <a:extLst>
              <a:ext uri="{FF2B5EF4-FFF2-40B4-BE49-F238E27FC236}">
                <a16:creationId xmlns:a16="http://schemas.microsoft.com/office/drawing/2014/main" id="{C5726B89-E5C7-9F4A-3347-F19C5BB343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5459819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14. Weld lines </a:t>
            </a:r>
          </a:p>
        </p:txBody>
      </p:sp>
    </p:spTree>
    <p:extLst>
      <p:ext uri="{BB962C8B-B14F-4D97-AF65-F5344CB8AC3E}">
        <p14:creationId xmlns:p14="http://schemas.microsoft.com/office/powerpoint/2010/main" val="1962249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727097" y="952059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4D1089B-3696-44A8-2CFA-9717C005ADF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20109E3-4CEC-4C5A-ABC9-19A224060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826" y="1434118"/>
            <a:ext cx="5530770" cy="455356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B0511B4-DDAF-4CF5-B04A-01A82644B6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7036" y="1434118"/>
            <a:ext cx="5530770" cy="455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19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586459" y="929917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43D4E05-90BB-32F2-2E28-A42F128CEA8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2025/11/3</a:t>
            </a:fld>
            <a:endParaRPr lang="zh-CN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EEDB1EA-B317-428E-B7CE-2AA2CF836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267" y="1440257"/>
            <a:ext cx="5686733" cy="468197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8A96B91-FBEC-4379-A0EB-02D00D513A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3923" y="1440257"/>
            <a:ext cx="5686733" cy="4681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537734"/>
      </p:ext>
    </p:extLst>
  </p:cSld>
  <p:clrMapOvr>
    <a:masterClrMapping/>
  </p:clrMapOvr>
</p:sld>
</file>

<file path=ppt/theme/theme1.xml><?xml version="1.0" encoding="utf-8"?>
<a:theme xmlns:a="http://schemas.openxmlformats.org/drawingml/2006/main" name="W10249408-(JSY-765)">
  <a:themeElements>
    <a:clrScheme name="W10249408-(JSY-765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10249408-(JSY-765)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W10249408-(JSY-765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W10249408-(JSY-765)</Template>
  <TotalTime>853</TotalTime>
  <Words>1376</Words>
  <Application>Microsoft Office PowerPoint</Application>
  <PresentationFormat>宽屏</PresentationFormat>
  <Paragraphs>271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61" baseType="lpstr">
      <vt:lpstr>Arial Unicode MS</vt:lpstr>
      <vt:lpstr>DFKai-SB</vt:lpstr>
      <vt:lpstr>Dotum</vt:lpstr>
      <vt:lpstr>굴림</vt:lpstr>
      <vt:lpstr>PMingLiU</vt:lpstr>
      <vt:lpstr>宋体</vt:lpstr>
      <vt:lpstr>微软雅黑</vt:lpstr>
      <vt:lpstr>Arial</vt:lpstr>
      <vt:lpstr>Arial Black</vt:lpstr>
      <vt:lpstr>Calibri</vt:lpstr>
      <vt:lpstr>Wingdings</vt:lpstr>
      <vt:lpstr>W10249408-(JSY-765)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peter guan</cp:lastModifiedBy>
  <cp:revision>1017</cp:revision>
  <dcterms:created xsi:type="dcterms:W3CDTF">2009-10-12T02:20:24Z</dcterms:created>
  <dcterms:modified xsi:type="dcterms:W3CDTF">2025-11-03T09:23:16Z</dcterms:modified>
</cp:coreProperties>
</file>