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8" r:id="rId2"/>
    <p:sldId id="266" r:id="rId3"/>
    <p:sldId id="293" r:id="rId4"/>
    <p:sldId id="267" r:id="rId5"/>
    <p:sldId id="294" r:id="rId6"/>
    <p:sldId id="290" r:id="rId7"/>
    <p:sldId id="260" r:id="rId8"/>
    <p:sldId id="295" r:id="rId9"/>
    <p:sldId id="296" r:id="rId10"/>
    <p:sldId id="297" r:id="rId11"/>
    <p:sldId id="298" r:id="rId12"/>
    <p:sldId id="299" r:id="rId13"/>
    <p:sldId id="320" r:id="rId14"/>
    <p:sldId id="321" r:id="rId15"/>
    <p:sldId id="270" r:id="rId16"/>
    <p:sldId id="300" r:id="rId17"/>
    <p:sldId id="301" r:id="rId18"/>
    <p:sldId id="324" r:id="rId19"/>
    <p:sldId id="273" r:id="rId20"/>
    <p:sldId id="303" r:id="rId21"/>
    <p:sldId id="304" r:id="rId22"/>
    <p:sldId id="275" r:id="rId23"/>
    <p:sldId id="276" r:id="rId24"/>
    <p:sldId id="277" r:id="rId25"/>
    <p:sldId id="278" r:id="rId26"/>
    <p:sldId id="305" r:id="rId27"/>
    <p:sldId id="289" r:id="rId28"/>
    <p:sldId id="306" r:id="rId29"/>
    <p:sldId id="307" r:id="rId30"/>
    <p:sldId id="308" r:id="rId31"/>
    <p:sldId id="309" r:id="rId32"/>
    <p:sldId id="265" r:id="rId33"/>
    <p:sldId id="310" r:id="rId34"/>
    <p:sldId id="326" r:id="rId35"/>
    <p:sldId id="312" r:id="rId36"/>
    <p:sldId id="313" r:id="rId37"/>
    <p:sldId id="314" r:id="rId38"/>
    <p:sldId id="327" r:id="rId39"/>
    <p:sldId id="315" r:id="rId40"/>
    <p:sldId id="325" r:id="rId41"/>
    <p:sldId id="285" r:id="rId42"/>
    <p:sldId id="286" r:id="rId43"/>
    <p:sldId id="287" r:id="rId44"/>
    <p:sldId id="261" r:id="rId45"/>
    <p:sldId id="262" r:id="rId46"/>
    <p:sldId id="264" r:id="rId47"/>
    <p:sldId id="317" r:id="rId48"/>
    <p:sldId id="323" r:id="rId49"/>
    <p:sldId id="319" r:id="rId5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C80B400-08C9-41F0-AF81-365AA72C22F3}">
          <p14:sldIdLst>
            <p14:sldId id="258"/>
            <p14:sldId id="266"/>
            <p14:sldId id="293"/>
            <p14:sldId id="267"/>
            <p14:sldId id="294"/>
            <p14:sldId id="290"/>
            <p14:sldId id="260"/>
            <p14:sldId id="295"/>
            <p14:sldId id="296"/>
            <p14:sldId id="297"/>
            <p14:sldId id="298"/>
            <p14:sldId id="299"/>
            <p14:sldId id="320"/>
            <p14:sldId id="321"/>
            <p14:sldId id="270"/>
            <p14:sldId id="300"/>
            <p14:sldId id="301"/>
            <p14:sldId id="324"/>
            <p14:sldId id="273"/>
            <p14:sldId id="303"/>
            <p14:sldId id="304"/>
            <p14:sldId id="275"/>
            <p14:sldId id="276"/>
            <p14:sldId id="277"/>
            <p14:sldId id="278"/>
            <p14:sldId id="305"/>
            <p14:sldId id="289"/>
            <p14:sldId id="306"/>
            <p14:sldId id="307"/>
            <p14:sldId id="308"/>
            <p14:sldId id="309"/>
          </p14:sldIdLst>
        </p14:section>
        <p14:section name="MFR WARPAGE" id="{85514BDF-D2E8-46B3-AED1-D3F30AC6D02F}">
          <p14:sldIdLst>
            <p14:sldId id="265"/>
            <p14:sldId id="310"/>
            <p14:sldId id="326"/>
            <p14:sldId id="312"/>
            <p14:sldId id="313"/>
            <p14:sldId id="314"/>
            <p14:sldId id="327"/>
            <p14:sldId id="315"/>
            <p14:sldId id="325"/>
          </p14:sldIdLst>
        </p14:section>
        <p14:section name="MFR STAGE 2: with cooling" id="{9A4C5122-CE17-4044-B9C2-BD23301A9330}">
          <p14:sldIdLst>
            <p14:sldId id="285"/>
            <p14:sldId id="286"/>
            <p14:sldId id="287"/>
            <p14:sldId id="261"/>
            <p14:sldId id="262"/>
            <p14:sldId id="264"/>
            <p14:sldId id="317"/>
            <p14:sldId id="323"/>
          </p14:sldIdLst>
        </p14:section>
        <p14:section name="MFR summary + conclusion" id="{3E7B9D4C-1413-4652-A8D1-B57FFCC01FDD}">
          <p14:sldIdLst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99"/>
    <a:srgbClr val="B2B2B2"/>
    <a:srgbClr val="5F5F5F"/>
    <a:srgbClr val="000099"/>
    <a:srgbClr val="292929"/>
    <a:srgbClr val="4D4D4D"/>
    <a:srgbClr val="0000FF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napToGrid="0">
      <p:cViewPr varScale="1">
        <p:scale>
          <a:sx n="154" d="100"/>
          <a:sy n="154" d="100"/>
        </p:scale>
        <p:origin x="954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5514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805269-C188-41A8-B24F-04AF7F65B674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2D0C2-C885-4386-B655-22A5A4F64AE5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B95654-20F1-4C31-B269-E9D5D54638C6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D75E00-30A4-4511-8544-7E3BD154AF1D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89E077-4876-4A81-89C3-C4742A6FE9B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1F9597-89A3-4D24-A71C-6125EB641DCD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BAEB5-B52E-4C05-84E9-2C4B20446858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D364B4-B848-449C-A409-EA24E857F234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12192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173788"/>
            <a:ext cx="12192000" cy="684212"/>
          </a:xfrm>
          <a:prstGeom prst="rect">
            <a:avLst/>
          </a:prstGeom>
          <a:solidFill>
            <a:srgbClr val="969696">
              <a:alpha val="12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095317" y="626427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99"/>
                </a:solidFill>
              </a:defRPr>
            </a:lvl1pPr>
          </a:lstStyle>
          <a:p>
            <a:fld id="{D21ABA6E-8333-4D1E-88AD-25EC6008FC2A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4" y="626427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92618" y="6264275"/>
            <a:ext cx="35983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1400" dirty="0">
                <a:solidFill>
                  <a:srgbClr val="000099"/>
                </a:solidFill>
              </a:rPr>
              <a:t>Kneißl Georg</a:t>
            </a:r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3503712" y="212484"/>
            <a:ext cx="2432051" cy="557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itchFamily="34" charset="0"/>
              </a:rPr>
              <a:t>MFR analysis</a:t>
            </a:r>
            <a:endParaRPr lang="en-US" altLang="zh-CN" sz="2000" i="1" dirty="0">
              <a:solidFill>
                <a:srgbClr val="B2B2B2"/>
              </a:solidFill>
              <a:latin typeface="Arial Black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3392" y="116632"/>
            <a:ext cx="1056117" cy="653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sp>
        <p:nvSpPr>
          <p:cNvPr id="15" name="Textfeld 14"/>
          <p:cNvSpPr txBox="1"/>
          <p:nvPr/>
        </p:nvSpPr>
        <p:spPr>
          <a:xfrm>
            <a:off x="4943873" y="6237312"/>
            <a:ext cx="2042823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Revision 02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C8D5458-91DC-1055-5E01-D15CB1FB3579}"/>
              </a:ext>
            </a:extLst>
          </p:cNvPr>
          <p:cNvSpPr txBox="1">
            <a:spLocks/>
          </p:cNvSpPr>
          <p:nvPr/>
        </p:nvSpPr>
        <p:spPr>
          <a:xfrm>
            <a:off x="191344" y="4005064"/>
            <a:ext cx="11856640" cy="216024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 eaLnBrk="0" hangingPunct="0">
              <a:defRPr/>
            </a:pPr>
            <a:br>
              <a:rPr lang="de-DE" sz="1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for project:</a:t>
            </a:r>
            <a:br>
              <a:rPr lang="de-DE" sz="3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part name: 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BMW NB5 CID LIGHT COVER LH/BMW NB5 CID LIGHT COVER RH</a:t>
            </a:r>
            <a:b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de-DE" sz="2000" kern="0" dirty="0">
              <a:solidFill>
                <a:schemeClr val="tx2"/>
              </a:solidFill>
            </a:endParaRPr>
          </a:p>
          <a:p>
            <a:pPr lvl="0"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plastic material: </a:t>
            </a:r>
            <a:r>
              <a:rPr lang="en-US" altLang="zh-CN" sz="2000" dirty="0">
                <a:ea typeface="宋体" charset="-122"/>
                <a:cs typeface="Arial" charset="0"/>
              </a:rPr>
              <a:t>A5132T-TD PP+TD20</a:t>
            </a:r>
            <a:endParaRPr lang="de-DE" sz="2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CAD File name: </a:t>
            </a:r>
            <a:r>
              <a:rPr lang="pt-BR" altLang="zh-CN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12792-737.stp123.10.25 03.18/12792-738.stp123.10.25 03:19</a:t>
            </a:r>
            <a:endParaRPr lang="de-DE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045" y="907166"/>
            <a:ext cx="5321093" cy="30978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4DCA61B-F7EF-7F58-3D7F-8938F7F4503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C3370C2-7EE0-47E3-A3D3-B3C7FFE89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839" y="1520729"/>
            <a:ext cx="6872322" cy="454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15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899BAF4-6D38-1767-CDCC-36C09F399CF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718FBCB-937B-4584-B936-42D99902B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839" y="1553364"/>
            <a:ext cx="6872322" cy="454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85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533447"/>
              </p:ext>
            </p:extLst>
          </p:nvPr>
        </p:nvGraphicFramePr>
        <p:xfrm>
          <a:off x="2452979" y="6307800"/>
          <a:ext cx="7214612" cy="457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8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6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3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09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Fill time )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(sec)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0.753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(Whether there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is clear hesitation)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260"/>
            <a:ext cx="1972883" cy="32609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Fill  time-</a:t>
            </a:r>
            <a:r>
              <a:rPr kumimoji="1" lang="en-US" altLang="zh-CN" sz="1200" b="1" u="sng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contour</a:t>
            </a:r>
            <a:endParaRPr lang="en-US" altLang="zh-TW" sz="1200" b="1" dirty="0">
              <a:solidFill>
                <a:schemeClr val="tx1"/>
              </a:solidFill>
              <a:latin typeface="+mj-lt"/>
              <a:ea typeface="DFKai-SB" pitchFamily="65" charset="-12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CD1661-FA9E-D01C-85CC-77DE4C8FA7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105F12-1B28-4CD9-9C22-EB5F8C782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066259"/>
            <a:ext cx="8087854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78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782812" y="90925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3844FB-372E-4C9B-53F6-58751DB976D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B00C50E-2229-47C3-A803-B69E5BC37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725" y="1381071"/>
            <a:ext cx="7716550" cy="469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92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630015" y="103838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F581F7-2850-1BA0-1C19-2C11DFB59B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AB67FB-BABE-4051-A04B-20F3061D8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375" y="1539548"/>
            <a:ext cx="7483249" cy="455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04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9A7184E-3764-BF1A-5A76-90D7EB3AE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240" y="499162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Pressure X/Y plot 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AB57422-24C5-4433-8CD4-5045F3764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966444"/>
            <a:ext cx="8087854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9408368" y="522791"/>
            <a:ext cx="159589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V/P Pressure</a:t>
            </a:r>
          </a:p>
        </p:txBody>
      </p:sp>
      <p:sp>
        <p:nvSpPr>
          <p:cNvPr id="10" name="Text Box 51"/>
          <p:cNvSpPr txBox="1">
            <a:spLocks noChangeArrowheads="1"/>
          </p:cNvSpPr>
          <p:nvPr/>
        </p:nvSpPr>
        <p:spPr bwMode="auto">
          <a:xfrm>
            <a:off x="4655840" y="977729"/>
            <a:ext cx="3912849" cy="582061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300" dirty="0">
                <a:ea typeface="Dotum" pitchFamily="34" charset="-127"/>
              </a:rPr>
              <a:t>The max injection pressure at  sprue : 35Mpa </a:t>
            </a:r>
          </a:p>
          <a:p>
            <a:pPr>
              <a:spcBef>
                <a:spcPct val="50000"/>
              </a:spcBef>
            </a:pPr>
            <a:r>
              <a:rPr lang="en-US" altLang="zh-CN" sz="1300" dirty="0">
                <a:ea typeface="Dotum" pitchFamily="34" charset="-127"/>
              </a:rPr>
              <a:t>The maximum injection pressure is reasonable</a:t>
            </a:r>
            <a:endParaRPr lang="en-US" altLang="zh-TW" sz="1300" dirty="0">
              <a:ea typeface="Dotum" pitchFamily="34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9692A5-9C4E-AA67-53B8-FD0D73E38A1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6D6793C-67C5-43DA-883C-C10D42B9F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852" y="1618191"/>
            <a:ext cx="7356295" cy="447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93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222.4℃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218.4℃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4℃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C01425A-C26C-4642-86B4-A55D60D8C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35" y="1082098"/>
            <a:ext cx="8087854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366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27A6E-2A58-4DD2-B785-BF251EB9E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222.4℃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218.4℃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4.7℃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6DCC7A4-4973-4F8C-8B7F-94B13AF09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62" y="1159277"/>
            <a:ext cx="8087854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266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72264" y="378823"/>
            <a:ext cx="2952328" cy="266719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Temperature / Bulk temperature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5334C8C-BFA3-4BBD-8A12-689EFEEBD0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128175"/>
            <a:ext cx="8087854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53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6D06AEC-65AF-4199-AF01-068768699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300" y="2762308"/>
            <a:ext cx="5185170" cy="33535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AB5230E-BC43-46B2-BD39-6BC8A0552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08" y="2869465"/>
            <a:ext cx="5046607" cy="3283874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77"/>
          <p:cNvSpPr>
            <a:spLocks noChangeArrowheads="1"/>
          </p:cNvSpPr>
          <p:nvPr/>
        </p:nvSpPr>
        <p:spPr bwMode="auto">
          <a:xfrm>
            <a:off x="5015880" y="883920"/>
            <a:ext cx="2227650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ea typeface="PMingLiU" pitchFamily="18" charset="-120"/>
              </a:rPr>
              <a:t>Material Introduction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77281" y="1412776"/>
            <a:ext cx="3953561" cy="1245471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1. Melt Density                    0.89677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2. Solid Density                  1.0817 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3. Ejection Temperature                      120 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4. Recommended Mold Temperature  40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5. Recommended Melt Temperature     220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6. Absolute Max. Melt Temperature    270°c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895940" y="1412776"/>
            <a:ext cx="4147270" cy="1244888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zh-CN" altLang="en-US" sz="1200" dirty="0">
                <a:solidFill>
                  <a:srgbClr val="3333FF"/>
                </a:solidFill>
                <a:ea typeface="PMingLiU" pitchFamily="18" charset="-120"/>
              </a:rPr>
              <a:t>  </a:t>
            </a: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7. Melt  Temperature Minimum     190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8. Melt  Temperature Maximum    230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9. Mold  Temperature Minimum    30°c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10. Mold  Temperature Maximum   60°c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11. Maximum Shear Rate           100000.00  1/s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12. Maximum Shear Stress           0.25 MPa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969669" y="5047831"/>
            <a:ext cx="1818004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Viscosity model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052801" y="3604288"/>
            <a:ext cx="1451227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PVT profile</a:t>
            </a:r>
          </a:p>
        </p:txBody>
      </p:sp>
    </p:spTree>
    <p:extLst>
      <p:ext uri="{BB962C8B-B14F-4D97-AF65-F5344CB8AC3E}">
        <p14:creationId xmlns:p14="http://schemas.microsoft.com/office/powerpoint/2010/main" val="41534795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9EF92B6-7F63-8E74-148B-31B8045C629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DCD10A2-CE57-4CD8-ADC1-CCE4B7576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195398"/>
            <a:ext cx="8087854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75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1185369-081C-ED91-3EC3-A5B1150BE17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AEED27D-E39B-4FD7-BBB1-60B17006E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195398"/>
            <a:ext cx="8087854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07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1A58CF8B-C6A9-9818-606E-6B9465CC8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338437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temperature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FB6C0C8-458D-4FB4-88BC-9C5E14546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190379"/>
            <a:ext cx="8087854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39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D655B66-CF43-34B7-0E72-5DFD4701E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55EE34F-391B-DC0C-4AA9-FE5A9C0BB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2232248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 Frozen layer fraction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29BD067-C3CB-4004-9214-2771EBF2F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103293"/>
            <a:ext cx="8087854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96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8373F176-1F70-1CA4-DDE2-E3DB50020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Clamp force XY plot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7185194" y="938171"/>
            <a:ext cx="3110452" cy="26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200" dirty="0">
                <a:ea typeface="宋体" charset="-122"/>
                <a:cs typeface="Arial" charset="0"/>
              </a:rPr>
              <a:t>The clamp force request is 34.81tonne.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00113B9-1726-438E-A357-6CD02FF64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204913"/>
            <a:ext cx="8087854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96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EF52170-552C-482A-A9AB-FD7A2BACC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059750"/>
            <a:ext cx="8087854" cy="4925112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E4E28D-A57A-4D51-A916-370D0446B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03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E1A334D-828F-48D7-842B-6942522E1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273" y="1190379"/>
            <a:ext cx="8087854" cy="4925112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71D94DA-3DFD-4385-8F68-A4663C475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816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BA7003F-F870-4CE0-8420-341E94F2B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635" y="1159276"/>
            <a:ext cx="8087854" cy="4925112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5F2419E-D582-7E18-DDEB-D01AF5A3D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FABC09C-76BE-9192-D235-72C41F78A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30425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Sink mark depth (mm)</a:t>
            </a:r>
          </a:p>
        </p:txBody>
      </p:sp>
      <p:sp>
        <p:nvSpPr>
          <p:cNvPr id="6" name="矩形 5"/>
          <p:cNvSpPr/>
          <p:nvPr/>
        </p:nvSpPr>
        <p:spPr>
          <a:xfrm>
            <a:off x="2542796" y="615017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There is a risk of shrinkage marks in the area around the red wire frame.</a:t>
            </a:r>
          </a:p>
        </p:txBody>
      </p:sp>
      <p:sp>
        <p:nvSpPr>
          <p:cNvPr id="7" name="椭圆 6"/>
          <p:cNvSpPr/>
          <p:nvPr/>
        </p:nvSpPr>
        <p:spPr bwMode="auto">
          <a:xfrm>
            <a:off x="3178681" y="1746558"/>
            <a:ext cx="993531" cy="47478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6300790" y="1648048"/>
            <a:ext cx="993531" cy="47478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235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DFCB8E4-1F2D-436F-A135-0F3528A01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206673"/>
            <a:ext cx="8087854" cy="4925112"/>
          </a:xfrm>
          <a:prstGeom prst="rect">
            <a:avLst/>
          </a:prstGeom>
        </p:spPr>
      </p:pic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766053" y="981255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AF3891-DFFD-A64F-1F67-0FF3485A00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903008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A7B608A-F08D-4B24-9237-A6CFD05DDA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146055"/>
            <a:ext cx="8087854" cy="4925112"/>
          </a:xfrm>
          <a:prstGeom prst="rect">
            <a:avLst/>
          </a:prstGeom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9429702" y="1013943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1DC76550-2EAA-43F7-1240-C2EBCD7173E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18953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Rectangle 77"/>
          <p:cNvSpPr>
            <a:spLocks noChangeArrowheads="1"/>
          </p:cNvSpPr>
          <p:nvPr/>
        </p:nvSpPr>
        <p:spPr bwMode="auto">
          <a:xfrm>
            <a:off x="4406606" y="820896"/>
            <a:ext cx="3378787" cy="33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 dirty="0">
                <a:solidFill>
                  <a:schemeClr val="tx2"/>
                </a:solidFill>
                <a:ea typeface="PMingLiU" pitchFamily="18" charset="-120"/>
              </a:rPr>
              <a:t>Material Introduction </a:t>
            </a:r>
            <a:endParaRPr lang="en-US" altLang="zh-CN" sz="1700" dirty="0">
              <a:solidFill>
                <a:schemeClr val="accent2"/>
              </a:solidFill>
              <a:ea typeface="PMingLiU" pitchFamily="18" charset="-12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F8732D37-11B9-EF42-B04B-09C1E9642DA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309320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071D95-0D31-44AD-972F-AA70DA172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8" y="1772238"/>
            <a:ext cx="6648187" cy="37830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C715F2F-FBE1-45A6-819C-677ED177A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813" y="1731584"/>
            <a:ext cx="4943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90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4F34419-DE61-41A2-A583-96508191A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099184"/>
            <a:ext cx="8087854" cy="4925112"/>
          </a:xfrm>
          <a:prstGeom prst="rect">
            <a:avLst/>
          </a:prstGeom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9830554" y="404664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830554" y="103075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DC409BF-B318-634D-DEAA-24CC51EACC85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27968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923AAA2-E978-43F1-801D-26BD5A65C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73" y="1026439"/>
            <a:ext cx="8087854" cy="4925112"/>
          </a:xfrm>
          <a:prstGeom prst="rect">
            <a:avLst/>
          </a:prstGeom>
        </p:spPr>
      </p:pic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753181" y="102643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357490" y="548680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C21ECCA-B45E-BAB5-9E77-178CDFF0C94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39577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1631A1-D9D8-2683-3A8E-76ABCD94D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07E8D95-E486-D013-D4A4-851DF4E02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1052736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WARP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A529CF98-891F-3BC5-063B-78C96DA29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0580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15. Deflection all effects 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0085821E-366B-2A34-6FDD-17B94ADCE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434339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16. Deflection all effects X</a:t>
            </a: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DADC80EF-1E9D-AFCB-458A-C43EA6854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808982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17. Deflection all effects Y</a:t>
            </a:r>
          </a:p>
        </p:txBody>
      </p:sp>
      <p:sp>
        <p:nvSpPr>
          <p:cNvPr id="7" name="Text Box 13">
            <a:extLst>
              <a:ext uri="{FF2B5EF4-FFF2-40B4-BE49-F238E27FC236}">
                <a16:creationId xmlns:a16="http://schemas.microsoft.com/office/drawing/2014/main" id="{598EBDA6-3ECD-B59E-F657-A5417D074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19101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18. Deflection all effects Z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38FD0B31-8F3B-22EB-05B8-948F7BF88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56490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19. Shrinkage compensation 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0532CF61-FD3B-BD1E-A730-9BD3F81EB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3261470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cooling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Text Box 13">
            <a:extLst>
              <a:ext uri="{FF2B5EF4-FFF2-40B4-BE49-F238E27FC236}">
                <a16:creationId xmlns:a16="http://schemas.microsoft.com/office/drawing/2014/main" id="{B237141C-9220-35D5-1DC5-89649BC0E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3816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20. Circuit coolant temperature 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6784A138-DD41-4615-F6F5-5ABF433C5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72920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21. Circuit flow rate 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E9C9B7D6-EB1B-06FB-B673-3B81E61ED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089143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22. Circuit Reynolds number</a:t>
            </a:r>
          </a:p>
        </p:txBody>
      </p:sp>
      <p:sp>
        <p:nvSpPr>
          <p:cNvPr id="13" name="Text Box 13">
            <a:extLst>
              <a:ext uri="{FF2B5EF4-FFF2-40B4-BE49-F238E27FC236}">
                <a16:creationId xmlns:a16="http://schemas.microsoft.com/office/drawing/2014/main" id="{F2D194EF-2228-5AD4-6D6D-7287F7DEB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439187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23. Circuit metal temperature </a:t>
            </a: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id="{29E9F033-50AB-6EC8-D4BF-D8D05C07D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2" y="481585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24. Time to reach ejection temp. / part 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7D4D628A-5B3D-5555-C9CE-104332742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1" y="517649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25. Frozen layer percentage </a:t>
            </a:r>
          </a:p>
        </p:txBody>
      </p:sp>
      <p:sp>
        <p:nvSpPr>
          <p:cNvPr id="16" name="Text Box 13">
            <a:extLst>
              <a:ext uri="{FF2B5EF4-FFF2-40B4-BE49-F238E27FC236}">
                <a16:creationId xmlns:a16="http://schemas.microsoft.com/office/drawing/2014/main" id="{A1CF1EC2-14DD-1D8A-2623-4D7DA0F59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0" y="555342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26. Circuit heat removal efficiency </a:t>
            </a: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id="{3E2ACFB1-4683-FC81-9E70-E3CF4B9D3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199" y="588750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27. Temperature mould / part </a:t>
            </a:r>
          </a:p>
        </p:txBody>
      </p:sp>
    </p:spTree>
    <p:extLst>
      <p:ext uri="{BB962C8B-B14F-4D97-AF65-F5344CB8AC3E}">
        <p14:creationId xmlns:p14="http://schemas.microsoft.com/office/powerpoint/2010/main" val="37637793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628D954B-EBF8-4304-8696-72A8E93EE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0.418/0.421mm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0DFA251-6F0B-4936-9277-ABE05AF9E9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539" y="1371866"/>
            <a:ext cx="5070613" cy="47358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D13BDF3-31CB-4CC9-A2EF-FB5C4EFBF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2850" y="1371866"/>
            <a:ext cx="5019868" cy="468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58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517A9CEF-549E-46E0-93AA-67F4612AA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0.418/0.421mm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2A27F7-FD43-4BB1-88BA-EF2A548DC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94" y="1432332"/>
            <a:ext cx="4952591" cy="462564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BA345D3-FC6F-4306-B099-64886591D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114" y="1432332"/>
            <a:ext cx="4952592" cy="462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87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967789" y="457705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X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7651" name="Rectangle 10"/>
          <p:cNvSpPr>
            <a:spLocks noChangeArrowheads="1"/>
          </p:cNvSpPr>
          <p:nvPr/>
        </p:nvSpPr>
        <p:spPr bwMode="auto">
          <a:xfrm>
            <a:off x="2220077" y="5897242"/>
            <a:ext cx="7751845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 -0.23~0.36/ -0.24~0.36 mm on the X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5CCD936-02C2-947B-CABD-F025DC5189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83A8B27-2EF2-4EF4-B422-999D53967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166" y="1309732"/>
            <a:ext cx="4837308" cy="45179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6D8394F-1340-4DA8-BDF0-14967C8AE4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27" y="1309732"/>
            <a:ext cx="4789959" cy="447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597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207568" y="548680"/>
            <a:ext cx="300906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Y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8675" name="Rectangle 10"/>
          <p:cNvSpPr>
            <a:spLocks noChangeArrowheads="1"/>
          </p:cNvSpPr>
          <p:nvPr/>
        </p:nvSpPr>
        <p:spPr bwMode="auto">
          <a:xfrm>
            <a:off x="2217273" y="5966778"/>
            <a:ext cx="7218933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-0.21~0.15/ -0.16~0.20mm  on the Y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2CCAF0F-4CAB-832B-48A0-D36CE512F84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61BC697-F20C-4305-BCE6-5850DFE7D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109" y="1301366"/>
            <a:ext cx="5024951" cy="46932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5FC73E2-3EB8-404C-A68C-624F7693E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8204" y="1245730"/>
            <a:ext cx="5084519" cy="474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536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351584" y="563463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Z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9699" name="Rectangle 10"/>
          <p:cNvSpPr>
            <a:spLocks noChangeArrowheads="1"/>
          </p:cNvSpPr>
          <p:nvPr/>
        </p:nvSpPr>
        <p:spPr bwMode="auto">
          <a:xfrm>
            <a:off x="2775947" y="5918867"/>
            <a:ext cx="6822010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-0.19~0.05mm on the Z direction .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D7ECBA-32DE-A934-9C26-45E04F99D78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384D59D-4FB3-44A8-B2B2-613625DF6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22" y="1038807"/>
            <a:ext cx="5224985" cy="488005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D9485E5-9482-4847-B8D8-51C1FCE34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1671" y="1038807"/>
            <a:ext cx="5224985" cy="488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3072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351584" y="563463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Z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9699" name="Rectangle 10"/>
          <p:cNvSpPr>
            <a:spLocks noChangeArrowheads="1"/>
          </p:cNvSpPr>
          <p:nvPr/>
        </p:nvSpPr>
        <p:spPr bwMode="auto">
          <a:xfrm>
            <a:off x="2775947" y="5918867"/>
            <a:ext cx="6822010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-0.19~0.06mm on the Z direction .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D7ECBA-32DE-A934-9C26-45E04F99D78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D2BF8CD-6A38-4F76-ABDA-C88254944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551" y="1108843"/>
            <a:ext cx="5150000" cy="481002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8604762-560B-479E-B265-393E9903FF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920" y="1108843"/>
            <a:ext cx="5150000" cy="481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926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C429A22-5D73-4C93-9212-AC0F48F96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014" y="1279742"/>
            <a:ext cx="4890115" cy="4567296"/>
          </a:xfrm>
          <a:prstGeom prst="rect">
            <a:avLst/>
          </a:prstGeom>
        </p:spPr>
      </p:pic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847529" y="476673"/>
            <a:ext cx="403244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Dynamic process for the overall </a:t>
            </a:r>
            <a:r>
              <a:rPr lang="en-US" altLang="zh-CN" sz="1200" b="1" dirty="0" err="1">
                <a:solidFill>
                  <a:schemeClr val="tx1"/>
                </a:solidFill>
                <a:ea typeface="Dotum" pitchFamily="34" charset="-127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 value</a:t>
            </a:r>
          </a:p>
        </p:txBody>
      </p:sp>
      <p:sp>
        <p:nvSpPr>
          <p:cNvPr id="31748" name="矩形 10"/>
          <p:cNvSpPr>
            <a:spLocks noChangeArrowheads="1"/>
          </p:cNvSpPr>
          <p:nvPr/>
        </p:nvSpPr>
        <p:spPr bwMode="auto">
          <a:xfrm>
            <a:off x="8832732" y="1052736"/>
            <a:ext cx="3369970" cy="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617" tIns="41810" rIns="83617" bIns="41810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</a:t>
            </a:r>
            <a:r>
              <a:rPr lang="fr-CA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ress « shift+F5 » and look at this slide to  see the animated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，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Press  《Esc 》to end.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DD8BD2-330B-D893-75E2-897D0495B21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10416480" y="6363826"/>
            <a:ext cx="177552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97CBB9E-6207-4A9E-9793-FA72DFE92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11" y="1279740"/>
            <a:ext cx="4890116" cy="456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08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11424" y="1590135"/>
            <a:ext cx="4930078" cy="3643971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Conditions)</a:t>
            </a:r>
          </a:p>
          <a:p>
            <a:pPr marL="342969" indent="-342969">
              <a:spcBef>
                <a:spcPct val="20000"/>
              </a:spcBef>
            </a:pPr>
            <a:endParaRPr lang="en-US" altLang="zh-TW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Mold temperature ):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Cavity)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Core)  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See the analysis results of cooling)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US" altLang="zh-TW" sz="14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Melt temperature):   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220.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C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Injection time): 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0.7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484250" y="1556792"/>
            <a:ext cx="4215574" cy="50015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and Packing curve)</a:t>
            </a: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6520266" y="3865169"/>
            <a:ext cx="2715115" cy="33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保压曲线</a:t>
            </a:r>
            <a:r>
              <a:rPr lang="en-US" altLang="zh-CN" dirty="0">
                <a:solidFill>
                  <a:srgbClr val="FF0000"/>
                </a:solidFill>
              </a:rPr>
              <a:t>(Packing curve)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BD7033F-699C-469B-9FF1-2D5909801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502" y="2017319"/>
            <a:ext cx="5141932" cy="354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32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FC32A9-B81B-4B81-8203-7B54A6A6D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7" y="1320798"/>
            <a:ext cx="4970982" cy="4642824"/>
          </a:xfrm>
          <a:prstGeom prst="rect">
            <a:avLst/>
          </a:prstGeom>
        </p:spPr>
      </p:pic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847529" y="476673"/>
            <a:ext cx="403244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Dynamic process for the overall </a:t>
            </a:r>
            <a:r>
              <a:rPr lang="en-US" altLang="zh-CN" sz="1200" b="1" dirty="0" err="1">
                <a:solidFill>
                  <a:schemeClr val="tx1"/>
                </a:solidFill>
                <a:ea typeface="Dotum" pitchFamily="34" charset="-127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 value</a:t>
            </a:r>
          </a:p>
        </p:txBody>
      </p:sp>
      <p:sp>
        <p:nvSpPr>
          <p:cNvPr id="31748" name="矩形 10"/>
          <p:cNvSpPr>
            <a:spLocks noChangeArrowheads="1"/>
          </p:cNvSpPr>
          <p:nvPr/>
        </p:nvSpPr>
        <p:spPr bwMode="auto">
          <a:xfrm>
            <a:off x="8832732" y="1052736"/>
            <a:ext cx="3369970" cy="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617" tIns="41810" rIns="83617" bIns="41810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</a:t>
            </a:r>
            <a:r>
              <a:rPr lang="fr-CA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ress « shift+F5 » and look at this slide to  see the animated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，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Press  《Esc 》to end.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DD8BD2-330B-D893-75E2-897D0495B21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10416480" y="6363826"/>
            <a:ext cx="177552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630B0D6-7B94-42F0-8240-685FA8BF6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33" y="1376119"/>
            <a:ext cx="4970982" cy="464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1070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3702825D-5772-55E2-214D-D399B224E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coolant temperature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DBD45-300A-42BE-9516-73EFBA2E4E9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0859246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C4504EA-391C-B752-72BC-C92F0DEFB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flow rate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039820-A289-478B-B942-14280AEE5E1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15187723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21DFB25D-14EC-AA25-7B87-6C63B9E29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Reynolds number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A7548D-ACE3-4E3C-A653-FBA50563848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6726396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565C3AD-C20A-4015-AFE5-91568706C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69F31700-E5B4-6D2C-3B88-BA865DAFF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66429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metal temperature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0501FC-D407-4C05-92BB-5D83B944CDB2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5614280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9650E3B-B258-459C-A752-6548B904C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temp. / part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D5DF57-45EC-4168-B947-18E3A22D7AAB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4364257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907A6B4-5E0E-47A0-8C73-C10898136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809832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heat removal efficiency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470B97-9F2C-4604-8A75-D6307A67339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40209198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7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795CE6-D493-4A36-A67E-F896B8D89220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7149329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29BA8D-575D-4E3B-9B1B-8BD311B1A6AA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590508908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1542678" y="977109"/>
            <a:ext cx="8899525" cy="328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879" tIns="40940" rIns="81879" bIns="40940">
            <a:spAutoFit/>
          </a:bodyPr>
          <a:lstStyle>
            <a:lvl1pPr marL="406400" indent="-4064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The result indicate</a:t>
            </a:r>
          </a:p>
          <a:p>
            <a:pPr marL="0" indent="0"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1.The filling is evenly  ,and no short shot of the picture shown  gates position.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2.The injection pressure is 35Mpa, </a:t>
            </a:r>
            <a:r>
              <a:rPr lang="en-US" altLang="zh-CN" dirty="0">
                <a:solidFill>
                  <a:schemeClr val="accent2"/>
                </a:solidFill>
                <a:sym typeface="+mn-ea"/>
              </a:rPr>
              <a:t>the pressure in the acceptable range </a:t>
            </a:r>
            <a:r>
              <a:rPr lang="en-US" altLang="zh-CN" dirty="0">
                <a:solidFill>
                  <a:schemeClr val="accent2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3.</a:t>
            </a:r>
            <a:r>
              <a:rPr kumimoji="0" lang="en-US" altLang="zh-CN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 difference of temperature front temp is less than  20℃ 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4. There is air traps on the ribs of the part surface.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5.</a:t>
            </a:r>
            <a:r>
              <a:rPr lang="en-US" altLang="zh-CN" dirty="0">
                <a:solidFill>
                  <a:schemeClr val="accent2"/>
                </a:solidFill>
                <a:ea typeface="Dotum" pitchFamily="34" charset="-127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There is weld line  on  the hole edge of the part surface</a:t>
            </a:r>
            <a:r>
              <a:rPr lang="zh-CN" altLang="en-US" dirty="0">
                <a:solidFill>
                  <a:schemeClr val="accent2"/>
                </a:solidFill>
              </a:rPr>
              <a:t>.</a:t>
            </a:r>
            <a:endParaRPr lang="en-US" altLang="zh-CN" dirty="0">
              <a:solidFill>
                <a:schemeClr val="accent2"/>
              </a:solidFill>
              <a:ea typeface="Dotum" pitchFamily="34" charset="-127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6.Volumetric shrinkage is not </a:t>
            </a:r>
            <a:r>
              <a:rPr lang="zh-CN" altLang="en-US" dirty="0">
                <a:solidFill>
                  <a:schemeClr val="accent2"/>
                </a:solidFill>
              </a:rPr>
              <a:t>evenly</a:t>
            </a:r>
            <a:r>
              <a:rPr lang="en-US" altLang="zh-CN" dirty="0">
                <a:solidFill>
                  <a:schemeClr val="accent2"/>
                </a:solidFill>
              </a:rPr>
              <a:t> on the part surface.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7.  The total deflection is 0.42mm.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  <a:endParaRPr lang="en-US" altLang="zh-CN" dirty="0"/>
          </a:p>
          <a:p>
            <a:pPr eaLnBrk="1" hangingPunct="1"/>
            <a:endParaRPr lang="en-US" altLang="zh-CN" dirty="0">
              <a:solidFill>
                <a:schemeClr val="accent2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Analysis result as below</a:t>
            </a:r>
          </a:p>
        </p:txBody>
      </p:sp>
      <p:graphicFrame>
        <p:nvGraphicFramePr>
          <p:cNvPr id="117797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890437"/>
              </p:ext>
            </p:extLst>
          </p:nvPr>
        </p:nvGraphicFramePr>
        <p:xfrm>
          <a:off x="1543051" y="4997451"/>
          <a:ext cx="9096375" cy="1020728"/>
        </p:xfrm>
        <a:graphic>
          <a:graphicData uri="http://schemas.openxmlformats.org/drawingml/2006/table">
            <a:tbl>
              <a:tblPr/>
              <a:tblGrid>
                <a:gridCol w="95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27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18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5663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fill time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inject pressure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Max. clamp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X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Y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Z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065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0.753Sec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35</a:t>
                      </a: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Mpa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34.81 </a:t>
                      </a:r>
                      <a:r>
                        <a:rPr kumimoji="0" lang="en-US" altLang="zh-CN" sz="1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tonne</a:t>
                      </a:r>
                      <a:endParaRPr kumimoji="0" lang="en-US" altLang="zh-CN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dirty="0">
                          <a:ea typeface="宋体" charset="-122"/>
                        </a:rPr>
                        <a:t>-0.23~0.36mm</a:t>
                      </a:r>
                    </a:p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-0.24~0.36 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-0.21~0.15mm</a:t>
                      </a:r>
                    </a:p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-0.16~0.20mm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-0.19~0.05mm </a:t>
                      </a:r>
                    </a:p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-0.19~0.06mm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 Box 4">
            <a:extLst>
              <a:ext uri="{FF2B5EF4-FFF2-40B4-BE49-F238E27FC236}">
                <a16:creationId xmlns:a16="http://schemas.microsoft.com/office/drawing/2014/main" id="{83B3E474-1D59-6275-EDCB-109DE100E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332656"/>
            <a:ext cx="4525284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MFR Summary + conclusion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04FED0D-8A52-4E13-F7C0-4A5399D74ED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0699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820460" y="3555536"/>
            <a:ext cx="2224473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Process Setup 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666444" y="1662798"/>
            <a:ext cx="5249186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Part Details and Tool Description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graphicFrame>
        <p:nvGraphicFramePr>
          <p:cNvPr id="6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721347"/>
              </p:ext>
            </p:extLst>
          </p:nvPr>
        </p:nvGraphicFramePr>
        <p:xfrm>
          <a:off x="1633101" y="2002601"/>
          <a:ext cx="7545470" cy="1367472"/>
        </p:xfrm>
        <a:graphic>
          <a:graphicData uri="http://schemas.openxmlformats.org/drawingml/2006/table">
            <a:tbl>
              <a:tblPr/>
              <a:tblGrid>
                <a:gridCol w="3819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5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Name: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BMW NB5 CID LIGHT COVER LH</a:t>
                      </a:r>
                    </a:p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BMW NB5 CID LIGHT COVER RH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Volume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31.86 cm^3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Nominal Wall Thickness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1.8 mm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Tool Description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4*4cavities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932759"/>
              </p:ext>
            </p:extLst>
          </p:nvPr>
        </p:nvGraphicFramePr>
        <p:xfrm>
          <a:off x="1615635" y="3904868"/>
          <a:ext cx="7565752" cy="2219841"/>
        </p:xfrm>
        <a:graphic>
          <a:graphicData uri="http://schemas.openxmlformats.org/drawingml/2006/table">
            <a:tbl>
              <a:tblPr/>
              <a:tblGrid>
                <a:gridCol w="3788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7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defRPr/>
                      </a:pPr>
                      <a:r>
                        <a:rPr lang="en-US" altLang="zh-CN" sz="1000" dirty="0">
                          <a:ea typeface="宋体" charset="-122"/>
                          <a:cs typeface="Arial" charset="0"/>
                        </a:rPr>
                        <a:t>A5132T-TD PP+20%TD</a:t>
                      </a:r>
                      <a:endParaRPr lang="de-DE" altLang="zh-CN" sz="1000" kern="0" dirty="0">
                        <a:solidFill>
                          <a:schemeClr val="tx2"/>
                        </a:solidFill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Injection time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0.753 s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temp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220[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Mold temp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40 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4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Velocity/Pressure Transfer (% volume) 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98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%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Packing Pressure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35+25MPa / 5+5s</a:t>
                      </a: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3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Project Area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109.16 m^2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56"/>
          <p:cNvSpPr>
            <a:spLocks noChangeArrowheads="1"/>
          </p:cNvSpPr>
          <p:nvPr/>
        </p:nvSpPr>
        <p:spPr bwMode="auto">
          <a:xfrm>
            <a:off x="1666444" y="1285845"/>
            <a:ext cx="1984720" cy="47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 anchor="ctr"/>
          <a:lstStyle/>
          <a:p>
            <a:pPr eaLnBrk="0" hangingPunct="0"/>
            <a:r>
              <a:rPr lang="en-US" altLang="zh-CN" sz="1400" dirty="0">
                <a:ea typeface="宋体" charset="-122"/>
              </a:rPr>
              <a:t>Part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Tool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Setup</a:t>
            </a:r>
            <a:endParaRPr lang="en-US" altLang="zh-CN" sz="1400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384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2E9CBDE-5F15-4DF3-BC51-3496C1E05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4576" y="1487293"/>
            <a:ext cx="2106914" cy="16677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8F4FB1F-0181-4A9D-896D-34AC09B67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800" y="2847844"/>
            <a:ext cx="2134959" cy="237522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73624D0-5CE4-476A-B692-F7CC414D2B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200" y="1826127"/>
            <a:ext cx="3245242" cy="3717277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759" y="-20862"/>
            <a:ext cx="2664296" cy="93871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Molding setting runner system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hot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injection point  </a:t>
            </a:r>
          </a:p>
        </p:txBody>
      </p:sp>
      <p:sp>
        <p:nvSpPr>
          <p:cNvPr id="19" name="矩形 18"/>
          <p:cNvSpPr/>
          <p:nvPr/>
        </p:nvSpPr>
        <p:spPr>
          <a:xfrm>
            <a:off x="5448017" y="1479125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dk1"/>
                </a:solidFill>
              </a:rPr>
              <a:t>Hot runner with tip-gate</a:t>
            </a:r>
            <a:endParaRPr lang="zh-CN" altLang="en-US" sz="1400" b="1" dirty="0">
              <a:solidFill>
                <a:schemeClr val="dk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48884" y="2916197"/>
            <a:ext cx="2411072" cy="2044371"/>
            <a:chOff x="6151242" y="2707384"/>
            <a:chExt cx="2564749" cy="2044371"/>
          </a:xfrm>
        </p:grpSpPr>
        <p:sp>
          <p:nvSpPr>
            <p:cNvPr id="24" name="TextBox 13"/>
            <p:cNvSpPr txBox="1">
              <a:spLocks noChangeArrowheads="1"/>
            </p:cNvSpPr>
            <p:nvPr/>
          </p:nvSpPr>
          <p:spPr bwMode="auto">
            <a:xfrm>
              <a:off x="6254194" y="4485013"/>
              <a:ext cx="1741114" cy="266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gate:</a:t>
              </a:r>
              <a:r>
                <a:rPr lang="en-US" altLang="zh-CN" sz="1200" dirty="0"/>
                <a:t>Ø2.0</a:t>
              </a:r>
              <a:endParaRPr lang="en-US" altLang="zh-CN" sz="1200" dirty="0">
                <a:ea typeface="宋体" charset="-122"/>
              </a:endParaRPr>
            </a:p>
          </p:txBody>
        </p:sp>
        <p:cxnSp>
          <p:nvCxnSpPr>
            <p:cNvPr id="25" name="直接箭头连接符 24"/>
            <p:cNvCxnSpPr>
              <a:cxnSpLocks/>
            </p:cNvCxnSpPr>
            <p:nvPr/>
          </p:nvCxnSpPr>
          <p:spPr>
            <a:xfrm flipV="1">
              <a:off x="7406601" y="2707384"/>
              <a:ext cx="1309390" cy="53612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6151242" y="3270679"/>
              <a:ext cx="1859199" cy="266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runner:</a:t>
              </a:r>
              <a:r>
                <a:rPr lang="en-US" altLang="zh-CN" sz="1200" dirty="0"/>
                <a:t>Ø10</a:t>
              </a:r>
              <a:r>
                <a:rPr lang="en-US" altLang="zh-CN" sz="1200" dirty="0">
                  <a:ea typeface="宋体" charset="-122"/>
                </a:rPr>
                <a:t>mm</a:t>
              </a:r>
            </a:p>
          </p:txBody>
        </p:sp>
        <p:cxnSp>
          <p:nvCxnSpPr>
            <p:cNvPr id="27" name="直接箭头连接符 26"/>
            <p:cNvCxnSpPr>
              <a:cxnSpLocks/>
            </p:cNvCxnSpPr>
            <p:nvPr/>
          </p:nvCxnSpPr>
          <p:spPr>
            <a:xfrm flipV="1">
              <a:off x="7274625" y="3748044"/>
              <a:ext cx="1441366" cy="73696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28">
            <a:extLst>
              <a:ext uri="{FF2B5EF4-FFF2-40B4-BE49-F238E27FC236}">
                <a16:creationId xmlns:a16="http://schemas.microsoft.com/office/drawing/2014/main" id="{7592C494-97F0-4F0A-B216-E74404A98D4C}"/>
              </a:ext>
            </a:extLst>
          </p:cNvPr>
          <p:cNvSpPr txBox="1"/>
          <p:nvPr/>
        </p:nvSpPr>
        <p:spPr>
          <a:xfrm>
            <a:off x="2441542" y="4760600"/>
            <a:ext cx="826596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G1(0,-67)</a:t>
            </a:r>
            <a:endParaRPr lang="zh-CN" altLang="en-US" sz="1200" dirty="0"/>
          </a:p>
        </p:txBody>
      </p:sp>
      <p:sp>
        <p:nvSpPr>
          <p:cNvPr id="14" name="文本框 28">
            <a:extLst>
              <a:ext uri="{FF2B5EF4-FFF2-40B4-BE49-F238E27FC236}">
                <a16:creationId xmlns:a16="http://schemas.microsoft.com/office/drawing/2014/main" id="{85AB3CFD-CF28-4FF4-B0DC-0831D01654D0}"/>
              </a:ext>
            </a:extLst>
          </p:cNvPr>
          <p:cNvSpPr txBox="1"/>
          <p:nvPr/>
        </p:nvSpPr>
        <p:spPr>
          <a:xfrm>
            <a:off x="2441542" y="2326723"/>
            <a:ext cx="883157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G2(0,67)</a:t>
            </a:r>
            <a:endParaRPr lang="zh-CN" altLang="en-US" sz="1200" dirty="0"/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960C5102-42C1-462B-975C-E40BB5E39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7717" y="3324324"/>
            <a:ext cx="1741114" cy="26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82" tIns="40641" rIns="81282" bIns="40641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cool gate:</a:t>
            </a:r>
            <a:r>
              <a:rPr lang="en-US" altLang="zh-CN" sz="1200" dirty="0"/>
              <a:t>1*2</a:t>
            </a:r>
            <a:endParaRPr lang="en-US" altLang="zh-CN" sz="1200" dirty="0">
              <a:ea typeface="宋体" charset="-122"/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D3FAE9CE-2899-41E5-91CA-A66623A915B7}"/>
              </a:ext>
            </a:extLst>
          </p:cNvPr>
          <p:cNvCxnSpPr>
            <a:cxnSpLocks/>
          </p:cNvCxnSpPr>
          <p:nvPr/>
        </p:nvCxnSpPr>
        <p:spPr>
          <a:xfrm flipH="1" flipV="1">
            <a:off x="9998033" y="2340770"/>
            <a:ext cx="1053458" cy="906283"/>
          </a:xfrm>
          <a:prstGeom prst="straightConnector1">
            <a:avLst/>
          </a:prstGeom>
          <a:ln>
            <a:solidFill>
              <a:srgbClr val="EC0AE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168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FB36499-F02A-4BD2-8C2A-D59299DE9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2025/11/8/Sat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AF18A33-5092-557F-C4DB-F4E463113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FILL+PACK (minimum)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C7AA712E-1494-8276-3792-3CDE0E024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00871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1. Fill time SHADED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ED7A70A5-2E2A-F12B-D5C9-38A3722C3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34726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2. Fill time CONTOUR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6A9B2DC2-2E76-709B-FF18-4307FFF98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68582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3. Pressure X/Y plot 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967148C7-AEFE-D05B-D0D9-63B0A8193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01880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4. Pressure at V/P switchover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1FF806DB-4A15-3AE4-15CE-4E0A5C288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35178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5. Temperature at flow front 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399EB9BC-9DB3-C15E-2564-E0DDCD0FC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68796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6. Temperature / Bulk temperature 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3CF6B734-D15B-7F1A-C333-ABC26A42F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02414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7. Volumetric shrinkage </a:t>
            </a: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id="{0B6FEF2C-B2A5-2F6D-4D52-A57F3C8E2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35949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8. Time to reach ejection temperature 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9795D409-1DC0-6C37-15E1-504B2342C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70463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9. Frozen layer fraction </a:t>
            </a: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7E11BD58-8FAD-5060-9EFB-7FE538309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04977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10. Clamp force XY plot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A0C74168-776B-A008-CBDC-2D8D6ACF7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387458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C63CDE0B-7A54-7F9B-7567-A0F564EB9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72514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12. Sink mark depth (mm)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A7F146A7-57B3-BAA5-A0AB-7EF5515DF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09781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13. Air traps 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C5726B89-E5C7-9F4A-3347-F19C5BB34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45981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14. Weld lines </a:t>
            </a:r>
          </a:p>
        </p:txBody>
      </p:sp>
    </p:spTree>
    <p:extLst>
      <p:ext uri="{BB962C8B-B14F-4D97-AF65-F5344CB8AC3E}">
        <p14:creationId xmlns:p14="http://schemas.microsoft.com/office/powerpoint/2010/main" val="1962249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727097" y="952059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4D1089B-3696-44A8-2CFA-9717C005ADF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AD7FC84-A453-4E5E-A3D0-1396EE069B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24" y="1676313"/>
            <a:ext cx="5258144" cy="391327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096764F-7CD9-4383-BFF5-ABA41E1663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932" y="1676313"/>
            <a:ext cx="5258144" cy="391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19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29917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43D4E05-90BB-32F2-2E28-A42F128CEA8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2025/11/8/Sat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550DFD0-61C0-40E7-B7CC-DAB077842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03" y="1671532"/>
            <a:ext cx="5406660" cy="402380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2CCADC8-44FB-4A0A-8529-DDE5682072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4563" y="1671533"/>
            <a:ext cx="5406660" cy="402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37734"/>
      </p:ext>
    </p:extLst>
  </p:cSld>
  <p:clrMapOvr>
    <a:masterClrMapping/>
  </p:clrMapOvr>
</p:sld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933</TotalTime>
  <Words>1373</Words>
  <Application>Microsoft Office PowerPoint</Application>
  <PresentationFormat>宽屏</PresentationFormat>
  <Paragraphs>271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8" baseType="lpstr">
      <vt:lpstr>Arial Unicode MS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W10249408-(JSY-765)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1024</cp:revision>
  <dcterms:created xsi:type="dcterms:W3CDTF">2009-10-12T02:20:24Z</dcterms:created>
  <dcterms:modified xsi:type="dcterms:W3CDTF">2025-11-08T02:34:09Z</dcterms:modified>
</cp:coreProperties>
</file>