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8" r:id="rId2"/>
    <p:sldId id="317" r:id="rId3"/>
    <p:sldId id="329" r:id="rId4"/>
    <p:sldId id="330" r:id="rId5"/>
    <p:sldId id="352" r:id="rId6"/>
    <p:sldId id="381" r:id="rId7"/>
    <p:sldId id="333" r:id="rId8"/>
    <p:sldId id="335" r:id="rId9"/>
    <p:sldId id="332" r:id="rId10"/>
    <p:sldId id="340" r:id="rId11"/>
    <p:sldId id="372" r:id="rId12"/>
    <p:sldId id="338" r:id="rId13"/>
    <p:sldId id="377" r:id="rId14"/>
    <p:sldId id="378" r:id="rId15"/>
    <p:sldId id="373" r:id="rId16"/>
    <p:sldId id="374" r:id="rId17"/>
    <p:sldId id="375" r:id="rId18"/>
    <p:sldId id="379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52"/>
            <p14:sldId id="381"/>
            <p14:sldId id="333"/>
            <p14:sldId id="335"/>
          </p14:sldIdLst>
        </p14:section>
        <p14:section name="content part" id="{BDF28326-BE8D-4AD0-A663-1FEC91D87506}">
          <p14:sldIdLst>
            <p14:sldId id="332"/>
            <p14:sldId id="340"/>
            <p14:sldId id="372"/>
            <p14:sldId id="338"/>
            <p14:sldId id="377"/>
            <p14:sldId id="378"/>
            <p14:sldId id="373"/>
            <p14:sldId id="374"/>
            <p14:sldId id="375"/>
            <p14:sldId id="379"/>
          </p14:sldIdLst>
        </p14:section>
        <p14:section name="proposal part optimization" id="{6F826376-7A83-4B0E-84A4-2BDA6F2535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043" userDrawn="1">
          <p15:clr>
            <a:srgbClr val="A4A3A4"/>
          </p15:clr>
        </p15:guide>
        <p15:guide id="2" pos="37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7202"/>
    <a:srgbClr val="D46A2A"/>
    <a:srgbClr val="F305FB"/>
    <a:srgbClr val="66FFFF"/>
    <a:srgbClr val="B2B2B2"/>
    <a:srgbClr val="5F5F5F"/>
    <a:srgbClr val="000099"/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>
        <p:scale>
          <a:sx n="100" d="100"/>
          <a:sy n="100" d="100"/>
        </p:scale>
        <p:origin x="1272" y="522"/>
      </p:cViewPr>
      <p:guideLst>
        <p:guide orient="horz" pos="2043"/>
        <p:guide pos="37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51940"/>
            <a:ext cx="4017645" cy="3136265"/>
          </a:xfrm>
          <a:prstGeom prst="rect">
            <a:avLst/>
          </a:prstGeom>
        </p:spPr>
      </p:pic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t>2025/11/12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08401519"/>
              </p:ext>
            </p:extLst>
          </p:nvPr>
        </p:nvGraphicFramePr>
        <p:xfrm>
          <a:off x="191344" y="980728"/>
          <a:ext cx="4104749" cy="4525453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25.011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 Housing NB5 FL_12792-758.stp+Y Housing NB5 FR_12792-759.stp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2"/>
                          <a:cs typeface="Arial Unicode MS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FL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FR</a:t>
                      </a:r>
                      <a:endParaRPr lang="de-DE" sz="1100" kern="0" dirty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12792-758</a:t>
                      </a:r>
                    </a:p>
                    <a:p>
                      <a:pPr algn="ctr">
                        <a:buNone/>
                      </a:pPr>
                      <a:r>
                        <a:rPr lang="en-US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12792-759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PP-TD 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Pls</a:t>
                      </a:r>
                      <a:r>
                        <a:rPr lang="zh-CN" altLang="en-US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provide</a:t>
                      </a:r>
                      <a:endParaRPr lang="zh-CN" altLang="en-US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1.2%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1.2%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%Surface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2+2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799965" y="980440"/>
            <a:ext cx="7264400" cy="4279265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5520055" y="184435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5664200" y="393319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0272395" y="393287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10056495" y="191706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27650" name="Text Box 4"/>
          <p:cNvSpPr txBox="1"/>
          <p:nvPr/>
        </p:nvSpPr>
        <p:spPr>
          <a:xfrm>
            <a:off x="2207578" y="5157470"/>
            <a:ext cx="1065212" cy="2762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Core：后模  </a:t>
            </a:r>
          </a:p>
        </p:txBody>
      </p:sp>
      <p:sp>
        <p:nvSpPr>
          <p:cNvPr id="27655" name="Text Box 4"/>
          <p:cNvSpPr txBox="1"/>
          <p:nvPr/>
        </p:nvSpPr>
        <p:spPr>
          <a:xfrm>
            <a:off x="8544560" y="5229225"/>
            <a:ext cx="1105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Cavity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：</a:t>
            </a:r>
            <a:r>
              <a:rPr lang="zh-CN" altLang="en-US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前模</a:t>
            </a:r>
            <a:endParaRPr lang="zh-CN" altLang="en-US" sz="1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705" y="941070"/>
            <a:ext cx="734060" cy="50780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245" y="1628775"/>
            <a:ext cx="5273040" cy="31426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25" y="1988820"/>
            <a:ext cx="5680075" cy="30943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200" y="1701165"/>
            <a:ext cx="5052060" cy="277495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1875" y="1268730"/>
            <a:ext cx="1000125" cy="4457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70" y="1682115"/>
            <a:ext cx="4775835" cy="272161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89D6EB1-857D-83A5-05CA-C22F0225F557}"/>
              </a:ext>
            </a:extLst>
          </p:cNvPr>
          <p:cNvSpPr txBox="1"/>
          <p:nvPr/>
        </p:nvSpPr>
        <p:spPr>
          <a:xfrm>
            <a:off x="3647728" y="5175885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carmine area with sink mark risk, is it OK?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2CA332BF-1968-43A8-0A34-BAAA1E216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908720"/>
            <a:ext cx="6984776" cy="4802367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1F5B183-24FB-4BCF-0F09-5AD38A07C28B}"/>
              </a:ext>
            </a:extLst>
          </p:cNvPr>
          <p:cNvSpPr txBox="1"/>
          <p:nvPr/>
        </p:nvSpPr>
        <p:spPr>
          <a:xfrm>
            <a:off x="5303912" y="4149080"/>
            <a:ext cx="3113801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Pls</a:t>
            </a:r>
            <a:r>
              <a:rPr lang="zh-CN" altLang="en-US" sz="1200" dirty="0"/>
              <a:t> </a:t>
            </a:r>
            <a:r>
              <a:rPr lang="en-US" altLang="zh-CN" sz="1200" dirty="0"/>
              <a:t>check</a:t>
            </a:r>
            <a:r>
              <a:rPr lang="zh-CN" altLang="en-US" sz="1200" dirty="0"/>
              <a:t> </a:t>
            </a:r>
            <a:r>
              <a:rPr lang="en-US" altLang="zh-CN" sz="1200" dirty="0"/>
              <a:t>part</a:t>
            </a:r>
            <a:r>
              <a:rPr lang="zh-CN" altLang="en-US" sz="1200" dirty="0"/>
              <a:t> </a:t>
            </a:r>
            <a:r>
              <a:rPr lang="en-US" altLang="zh-CN" sz="1200" dirty="0"/>
              <a:t>3D</a:t>
            </a:r>
            <a:r>
              <a:rPr lang="zh-CN" altLang="en-US" sz="1200" dirty="0"/>
              <a:t> </a:t>
            </a:r>
            <a:r>
              <a:rPr lang="en-US" altLang="zh-CN" sz="1200" dirty="0"/>
              <a:t>and</a:t>
            </a:r>
            <a:r>
              <a:rPr lang="zh-CN" altLang="en-US" sz="1200" dirty="0"/>
              <a:t> </a:t>
            </a:r>
            <a:r>
              <a:rPr lang="en-US" altLang="zh-CN" sz="1200" dirty="0"/>
              <a:t>confirm if it’s OK for </a:t>
            </a:r>
          </a:p>
          <a:p>
            <a:r>
              <a:rPr lang="en-US" altLang="zh-CN" sz="1200" dirty="0"/>
              <a:t>&gt;engraving info.</a:t>
            </a:r>
          </a:p>
          <a:p>
            <a:r>
              <a:rPr lang="en-US" altLang="zh-CN" sz="1200" dirty="0"/>
              <a:t>&gt;engraving location</a:t>
            </a:r>
          </a:p>
          <a:p>
            <a:r>
              <a:rPr lang="en-US" altLang="zh-CN" sz="1200" dirty="0"/>
              <a:t>&gt;engraving size</a:t>
            </a:r>
            <a:endParaRPr lang="zh-CN" altLang="en-US" sz="1200" dirty="0"/>
          </a:p>
        </p:txBody>
      </p:sp>
      <p:sp>
        <p:nvSpPr>
          <p:cNvPr id="8" name="Textfeld 11">
            <a:extLst>
              <a:ext uri="{FF2B5EF4-FFF2-40B4-BE49-F238E27FC236}">
                <a16:creationId xmlns:a16="http://schemas.microsoft.com/office/drawing/2014/main" id="{97EF9720-ABB9-0DA9-9DCD-2153190B5369}"/>
              </a:ext>
            </a:extLst>
          </p:cNvPr>
          <p:cNvSpPr txBox="1"/>
          <p:nvPr/>
        </p:nvSpPr>
        <p:spPr>
          <a:xfrm>
            <a:off x="5682458" y="3494009"/>
            <a:ext cx="1853701" cy="307777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Material and cav NO.</a:t>
            </a:r>
            <a:endParaRPr lang="en-GB" dirty="0"/>
          </a:p>
        </p:txBody>
      </p:sp>
      <p:sp>
        <p:nvSpPr>
          <p:cNvPr id="9" name="Textfeld 13">
            <a:extLst>
              <a:ext uri="{FF2B5EF4-FFF2-40B4-BE49-F238E27FC236}">
                <a16:creationId xmlns:a16="http://schemas.microsoft.com/office/drawing/2014/main" id="{14384FAF-A60B-FDDB-1EAC-F162CD2B7409}"/>
              </a:ext>
            </a:extLst>
          </p:cNvPr>
          <p:cNvSpPr txBox="1"/>
          <p:nvPr/>
        </p:nvSpPr>
        <p:spPr>
          <a:xfrm>
            <a:off x="3503712" y="1252515"/>
            <a:ext cx="827082" cy="307777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.</a:t>
            </a:r>
            <a:endParaRPr lang="en-GB" dirty="0"/>
          </a:p>
        </p:txBody>
      </p:sp>
      <p:sp>
        <p:nvSpPr>
          <p:cNvPr id="11" name="Textfeld 14">
            <a:extLst>
              <a:ext uri="{FF2B5EF4-FFF2-40B4-BE49-F238E27FC236}">
                <a16:creationId xmlns:a16="http://schemas.microsoft.com/office/drawing/2014/main" id="{65036830-0417-B7AB-82DE-B4B98D0BC9E4}"/>
              </a:ext>
            </a:extLst>
          </p:cNvPr>
          <p:cNvSpPr txBox="1"/>
          <p:nvPr/>
        </p:nvSpPr>
        <p:spPr>
          <a:xfrm>
            <a:off x="682954" y="2774846"/>
            <a:ext cx="1296144" cy="523220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date </a:t>
            </a:r>
            <a:r>
              <a:rPr lang="de-DE" dirty="0" err="1"/>
              <a:t>stamps</a:t>
            </a:r>
            <a:endParaRPr lang="de-DE" dirty="0"/>
          </a:p>
          <a:p>
            <a:r>
              <a:rPr lang="de-DE" dirty="0" err="1"/>
              <a:t>month</a:t>
            </a:r>
            <a:r>
              <a:rPr lang="de-DE" dirty="0"/>
              <a:t> &amp; </a:t>
            </a:r>
            <a:r>
              <a:rPr lang="de-DE" dirty="0" err="1"/>
              <a:t>year</a:t>
            </a:r>
            <a:endParaRPr lang="en-GB" dirty="0"/>
          </a:p>
        </p:txBody>
      </p:sp>
      <p:sp>
        <p:nvSpPr>
          <p:cNvPr id="12" name="Textfeld 15">
            <a:extLst>
              <a:ext uri="{FF2B5EF4-FFF2-40B4-BE49-F238E27FC236}">
                <a16:creationId xmlns:a16="http://schemas.microsoft.com/office/drawing/2014/main" id="{7C52E4CB-F4CD-3401-8200-6958C5C87337}"/>
              </a:ext>
            </a:extLst>
          </p:cNvPr>
          <p:cNvSpPr txBox="1"/>
          <p:nvPr/>
        </p:nvSpPr>
        <p:spPr>
          <a:xfrm>
            <a:off x="6978394" y="1182610"/>
            <a:ext cx="1170844" cy="307777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err="1"/>
              <a:t>revision</a:t>
            </a:r>
            <a:r>
              <a:rPr lang="de-DE" dirty="0"/>
              <a:t> </a:t>
            </a:r>
            <a:r>
              <a:rPr lang="de-DE" dirty="0" err="1"/>
              <a:t>grid</a:t>
            </a:r>
            <a:endParaRPr lang="en-GB" dirty="0"/>
          </a:p>
        </p:txBody>
      </p:sp>
      <p:cxnSp>
        <p:nvCxnSpPr>
          <p:cNvPr id="14" name="Gerade Verbindung mit Pfeil 16">
            <a:extLst>
              <a:ext uri="{FF2B5EF4-FFF2-40B4-BE49-F238E27FC236}">
                <a16:creationId xmlns:a16="http://schemas.microsoft.com/office/drawing/2014/main" id="{3E5FAF90-2B53-FD6E-17F0-C85DE81C49A5}"/>
              </a:ext>
            </a:extLst>
          </p:cNvPr>
          <p:cNvCxnSpPr>
            <a:cxnSpLocks/>
          </p:cNvCxnSpPr>
          <p:nvPr/>
        </p:nvCxnSpPr>
        <p:spPr bwMode="auto">
          <a:xfrm flipH="1">
            <a:off x="4799856" y="1561507"/>
            <a:ext cx="2603614" cy="1291429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6" name="Gerade Verbindung mit Pfeil 17">
            <a:extLst>
              <a:ext uri="{FF2B5EF4-FFF2-40B4-BE49-F238E27FC236}">
                <a16:creationId xmlns:a16="http://schemas.microsoft.com/office/drawing/2014/main" id="{A6FF2856-91ED-DA49-A524-4BBF2920FB6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799856" y="3173401"/>
            <a:ext cx="882603" cy="474496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7" name="Gerade Verbindung mit Pfeil 21">
            <a:extLst>
              <a:ext uri="{FF2B5EF4-FFF2-40B4-BE49-F238E27FC236}">
                <a16:creationId xmlns:a16="http://schemas.microsoft.com/office/drawing/2014/main" id="{14E49024-4A38-6177-1262-72880AA159EC}"/>
              </a:ext>
            </a:extLst>
          </p:cNvPr>
          <p:cNvCxnSpPr>
            <a:cxnSpLocks/>
          </p:cNvCxnSpPr>
          <p:nvPr/>
        </p:nvCxnSpPr>
        <p:spPr bwMode="auto">
          <a:xfrm>
            <a:off x="3920612" y="1613175"/>
            <a:ext cx="735228" cy="1023737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21" name="Gerade Verbindung mit Pfeil 24">
            <a:extLst>
              <a:ext uri="{FF2B5EF4-FFF2-40B4-BE49-F238E27FC236}">
                <a16:creationId xmlns:a16="http://schemas.microsoft.com/office/drawing/2014/main" id="{706E3A38-6AE0-E14F-2BEE-048A0EBB1A54}"/>
              </a:ext>
            </a:extLst>
          </p:cNvPr>
          <p:cNvCxnSpPr>
            <a:cxnSpLocks/>
          </p:cNvCxnSpPr>
          <p:nvPr/>
        </p:nvCxnSpPr>
        <p:spPr bwMode="auto">
          <a:xfrm>
            <a:off x="1979098" y="3036456"/>
            <a:ext cx="1586734" cy="50888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 based on 2D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980B346-CA95-5644-3410-3AD615E97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" y="1159510"/>
            <a:ext cx="5798820" cy="41732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82A630D-CA93-136D-7E77-F8F8C44DB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610" y="1170940"/>
            <a:ext cx="5849620" cy="41808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35" y="2421255"/>
            <a:ext cx="6868795" cy="2632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980440"/>
            <a:ext cx="7818120" cy="1173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3655" y="4653280"/>
            <a:ext cx="487680" cy="27559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/>
              <a:t>模肉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128250" y="4653280"/>
            <a:ext cx="487680" cy="27559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/>
              <a:t>模胚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4E95405-EC6A-BAA3-E690-F1F0DD81ADC5}"/>
              </a:ext>
            </a:extLst>
          </p:cNvPr>
          <p:cNvSpPr txBox="1"/>
          <p:nvPr/>
        </p:nvSpPr>
        <p:spPr>
          <a:xfrm>
            <a:off x="2219203" y="5446727"/>
            <a:ext cx="7580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此温度感应器</a:t>
            </a:r>
            <a:r>
              <a:rPr lang="en-US" altLang="zh-CN" sz="1200" dirty="0"/>
              <a:t>HY</a:t>
            </a:r>
            <a:r>
              <a:rPr lang="zh-CN" altLang="en-US" sz="1200" dirty="0"/>
              <a:t>找不到资料和购买方，请是否可以如上图一样在模具中加上图中的孔即可，请确认，多谢！</a:t>
            </a:r>
            <a:endParaRPr lang="en-US" altLang="zh-CN" sz="1200" dirty="0"/>
          </a:p>
          <a:p>
            <a:pPr algn="l"/>
            <a:r>
              <a:rPr lang="en-US" altLang="zh-CN" sz="1200" dirty="0"/>
              <a:t>This temp. sensor not available to buy it here, can we just make a hole in the mold acc. To above dimension?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" y="1125220"/>
            <a:ext cx="5886450" cy="29184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70" y="4220845"/>
            <a:ext cx="3412490" cy="1304925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839470" y="2781300"/>
            <a:ext cx="1008380" cy="141732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3" name="椭圆 12"/>
          <p:cNvSpPr/>
          <p:nvPr/>
        </p:nvSpPr>
        <p:spPr>
          <a:xfrm>
            <a:off x="191135" y="2204720"/>
            <a:ext cx="850265" cy="54673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47850" y="5661025"/>
            <a:ext cx="465063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此处分型是倒扣建议按照分型线位置优化</a:t>
            </a:r>
            <a:endParaRPr lang="en-US" altLang="zh-CN" sz="1200" dirty="0"/>
          </a:p>
          <a:p>
            <a:r>
              <a:rPr lang="en-US" altLang="zh-CN" sz="1200" dirty="0"/>
              <a:t>Improve this undercut ,  pls check modified part 3D and confirm it</a:t>
            </a:r>
            <a:endParaRPr lang="zh-CN" altLang="en-US" sz="1200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8095" y="4198620"/>
            <a:ext cx="2463800" cy="1348740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cxnSp>
        <p:nvCxnSpPr>
          <p:cNvPr id="36" name="直接箭头连接符 35"/>
          <p:cNvCxnSpPr/>
          <p:nvPr/>
        </p:nvCxnSpPr>
        <p:spPr>
          <a:xfrm flipH="1">
            <a:off x="3863975" y="2348865"/>
            <a:ext cx="3024505" cy="86423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7" name="直接箭头连接符 36"/>
          <p:cNvCxnSpPr/>
          <p:nvPr/>
        </p:nvCxnSpPr>
        <p:spPr>
          <a:xfrm flipH="1" flipV="1">
            <a:off x="2639695" y="2132965"/>
            <a:ext cx="4248785" cy="2159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8" name="文本框 37"/>
          <p:cNvSpPr txBox="1"/>
          <p:nvPr/>
        </p:nvSpPr>
        <p:spPr>
          <a:xfrm>
            <a:off x="6695432" y="2289790"/>
            <a:ext cx="533832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此处分型是倒扣建议将倒扣改为出前模</a:t>
            </a:r>
            <a:endParaRPr lang="en-US" altLang="zh-CN" sz="1200" dirty="0"/>
          </a:p>
          <a:p>
            <a:pPr algn="l"/>
            <a:r>
              <a:rPr lang="en-US" altLang="zh-CN" sz="1200" dirty="0"/>
              <a:t>Change those face into cavity side, pls check modified part 3D and confirm it</a:t>
            </a:r>
          </a:p>
        </p:txBody>
      </p:sp>
      <p:cxnSp>
        <p:nvCxnSpPr>
          <p:cNvPr id="39" name="直接箭头连接符 38"/>
          <p:cNvCxnSpPr>
            <a:cxnSpLocks/>
          </p:cNvCxnSpPr>
          <p:nvPr/>
        </p:nvCxnSpPr>
        <p:spPr>
          <a:xfrm flipH="1">
            <a:off x="2999656" y="2348865"/>
            <a:ext cx="3888824" cy="86423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" y="1268730"/>
            <a:ext cx="4523105" cy="224282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983615" y="5445125"/>
            <a:ext cx="3117215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zh-CN" sz="1200" dirty="0"/>
              <a:t>产品红色区域分型面需要优化改至出前模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Change to cavity side, , pls check modified part 3D and confirm it</a:t>
            </a:r>
            <a:endParaRPr lang="zh-CN" altLang="en-US" sz="1200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91135" y="2115820"/>
            <a:ext cx="1037590" cy="79184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" name="直接箭头连接符 11"/>
          <p:cNvCxnSpPr>
            <a:endCxn id="13" idx="4"/>
          </p:cNvCxnSpPr>
          <p:nvPr/>
        </p:nvCxnSpPr>
        <p:spPr>
          <a:xfrm flipH="1" flipV="1">
            <a:off x="709930" y="2907665"/>
            <a:ext cx="273685" cy="116903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" y="4117340"/>
            <a:ext cx="2007235" cy="1139825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895" y="3789045"/>
            <a:ext cx="2329180" cy="1472565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3071495" y="2781300"/>
            <a:ext cx="1037590" cy="79184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>
            <a:stCxn id="16" idx="1"/>
            <a:endCxn id="10" idx="7"/>
          </p:cNvCxnSpPr>
          <p:nvPr/>
        </p:nvCxnSpPr>
        <p:spPr>
          <a:xfrm flipH="1">
            <a:off x="3957320" y="1548130"/>
            <a:ext cx="1076960" cy="134937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0190" y="984250"/>
            <a:ext cx="1767840" cy="113157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4280" y="980440"/>
            <a:ext cx="1494155" cy="1135380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sp>
        <p:nvSpPr>
          <p:cNvPr id="17" name="文本框 16"/>
          <p:cNvSpPr txBox="1"/>
          <p:nvPr/>
        </p:nvSpPr>
        <p:spPr>
          <a:xfrm>
            <a:off x="5448300" y="2204720"/>
            <a:ext cx="3117215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zh-CN" sz="1200" dirty="0"/>
              <a:t>产品红色区域分型面需要优化改至出前模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Change to core side, , pls check modified part 3D and confirm it</a:t>
            </a:r>
            <a:endParaRPr lang="zh-CN" altLang="en-US" sz="12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8300" y="2852420"/>
            <a:ext cx="4213860" cy="2874010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8328660" y="3716655"/>
            <a:ext cx="1080135" cy="115252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/>
          <p:nvPr/>
        </p:nvCxnSpPr>
        <p:spPr>
          <a:xfrm flipH="1">
            <a:off x="6888480" y="3716655"/>
            <a:ext cx="2520315" cy="129667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3" name="文本框 22"/>
          <p:cNvSpPr txBox="1"/>
          <p:nvPr/>
        </p:nvSpPr>
        <p:spPr>
          <a:xfrm>
            <a:off x="7555230" y="3429000"/>
            <a:ext cx="4597734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此处分型是倒扣建议</a:t>
            </a:r>
            <a:r>
              <a:rPr lang="zh-CN" altLang="zh-CN" sz="1200" dirty="0">
                <a:sym typeface="+mn-ea"/>
              </a:rPr>
              <a:t>优化改至出前模</a:t>
            </a:r>
            <a:endParaRPr lang="en-US" altLang="zh-CN" sz="1200" dirty="0">
              <a:sym typeface="+mn-ea"/>
            </a:endParaRPr>
          </a:p>
          <a:p>
            <a:r>
              <a:rPr lang="en-US" altLang="zh-CN" sz="1200" dirty="0">
                <a:sym typeface="+mn-ea"/>
              </a:rPr>
              <a:t>Change to cavity side,</a:t>
            </a:r>
            <a:r>
              <a:rPr lang="en-US" altLang="zh-CN" sz="1200" dirty="0"/>
              <a:t> , pls check modified part 3D and confirm it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95775" y="5013325"/>
            <a:ext cx="504016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此产品胶位大部分出在前模建议将出模角度增加到</a:t>
            </a:r>
            <a:r>
              <a:rPr lang="en-US" altLang="zh-CN" sz="1200" dirty="0"/>
              <a:t>3</a:t>
            </a:r>
            <a:r>
              <a:rPr lang="zh-CN" altLang="en-US" sz="1200" dirty="0"/>
              <a:t>°，避免产品粘前模</a:t>
            </a:r>
            <a:endParaRPr lang="en-US" altLang="zh-CN" sz="1200" dirty="0"/>
          </a:p>
          <a:p>
            <a:r>
              <a:rPr lang="en-US" altLang="zh-CN" sz="1200" dirty="0"/>
              <a:t>Enlarge draft angle to 3</a:t>
            </a:r>
            <a:r>
              <a:rPr lang="zh-CN" altLang="en-US" sz="1200" dirty="0"/>
              <a:t>°</a:t>
            </a:r>
            <a:r>
              <a:rPr lang="en-US" altLang="zh-CN" sz="1200" dirty="0"/>
              <a:t>, pls check modified part 3D and confirm it</a:t>
            </a:r>
            <a:endParaRPr lang="zh-CN" altLang="en-US" sz="12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775" y="981075"/>
            <a:ext cx="5459730" cy="396557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2539365" y="3212976"/>
            <a:ext cx="7174656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/>
              <a:t>Y Housing NB5 FL_12792-758</a:t>
            </a:r>
            <a:r>
              <a:rPr lang="zh-CN" altLang="en-US" sz="1200" dirty="0"/>
              <a:t>与</a:t>
            </a:r>
            <a:r>
              <a:rPr lang="en-US" altLang="zh-CN" sz="1200" dirty="0"/>
              <a:t>Y Housing NB5 FR_12792-759</a:t>
            </a:r>
            <a:r>
              <a:rPr lang="zh-CN" altLang="en-US" sz="1200" dirty="0"/>
              <a:t>是镜像件，我司只提供一个产品的</a:t>
            </a:r>
            <a:r>
              <a:rPr lang="en-US" altLang="zh-CN" sz="1200" dirty="0"/>
              <a:t>DFM</a:t>
            </a:r>
          </a:p>
          <a:p>
            <a:pPr algn="l"/>
            <a:endParaRPr lang="en-US" altLang="zh-CN" sz="1200" dirty="0"/>
          </a:p>
          <a:p>
            <a:r>
              <a:rPr lang="en-US" altLang="zh-CN" sz="1200" dirty="0">
                <a:solidFill>
                  <a:srgbClr val="FF0000"/>
                </a:solidFill>
              </a:rPr>
              <a:t>Y Housing NB5 FL_12792-758 and Y Housing NB5 FR_12792-759 are symmetrical</a:t>
            </a:r>
          </a:p>
          <a:p>
            <a:r>
              <a:rPr lang="en-US" altLang="zh-CN" sz="1200" dirty="0">
                <a:solidFill>
                  <a:srgbClr val="FF0000"/>
                </a:solidFill>
              </a:rPr>
              <a:t>Pls check both improved part 3D(modified areas colored red)) and give your feedback &amp; confirmation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t>2025/11/12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559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insert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05" y="1412875"/>
            <a:ext cx="5001895" cy="390461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8" name="文本框 15"/>
          <p:cNvSpPr txBox="1"/>
          <p:nvPr/>
        </p:nvSpPr>
        <p:spPr>
          <a:xfrm>
            <a:off x="2855595" y="2132965"/>
            <a:ext cx="1055370" cy="3143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no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2853055" y="4221480"/>
            <a:ext cx="1057910" cy="3143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no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5"/>
          <p:cNvSpPr txBox="1"/>
          <p:nvPr/>
        </p:nvSpPr>
        <p:spPr>
          <a:xfrm>
            <a:off x="8169275" y="4364990"/>
            <a:ext cx="1055370" cy="3143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no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5"/>
          <p:cNvSpPr txBox="1"/>
          <p:nvPr/>
        </p:nvSpPr>
        <p:spPr>
          <a:xfrm>
            <a:off x="8112125" y="2150745"/>
            <a:ext cx="1057910" cy="3143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no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70" y="3356610"/>
            <a:ext cx="5361305" cy="26644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" y="946785"/>
            <a:ext cx="5831840" cy="240982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024245" y="2362835"/>
            <a:ext cx="1404620" cy="873125"/>
            <a:chOff x="0" y="0"/>
            <a:chExt cx="997" cy="691"/>
          </a:xfrm>
        </p:grpSpPr>
        <p:grpSp>
          <p:nvGrpSpPr>
            <p:cNvPr id="7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8" name="Picture 7" descr="825425031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" name="Text Box 9"/>
            <p:cNvSpPr txBox="1"/>
            <p:nvPr/>
          </p:nvSpPr>
          <p:spPr>
            <a:xfrm>
              <a:off x="333" y="46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9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13" name="Picture 12" descr="6957248621478915195453.pn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Text Box 14"/>
            <p:cNvSpPr txBox="1"/>
            <p:nvPr/>
          </p:nvSpPr>
          <p:spPr>
            <a:xfrm>
              <a:off x="346" y="402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0370" y="1052195"/>
            <a:ext cx="3905250" cy="2719705"/>
          </a:xfrm>
          <a:prstGeom prst="rect">
            <a:avLst/>
          </a:prstGeom>
        </p:spPr>
      </p:pic>
      <p:grpSp>
        <p:nvGrpSpPr>
          <p:cNvPr id="31" name="Group 5"/>
          <p:cNvGrpSpPr/>
          <p:nvPr/>
        </p:nvGrpSpPr>
        <p:grpSpPr>
          <a:xfrm>
            <a:off x="5692775" y="4582795"/>
            <a:ext cx="1404620" cy="873125"/>
            <a:chOff x="0" y="0"/>
            <a:chExt cx="997" cy="691"/>
          </a:xfrm>
        </p:grpSpPr>
        <p:grpSp>
          <p:nvGrpSpPr>
            <p:cNvPr id="32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33" name="Picture 7" descr="825425031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4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5" name="Text Box 9"/>
            <p:cNvSpPr txBox="1"/>
            <p:nvPr/>
          </p:nvSpPr>
          <p:spPr>
            <a:xfrm>
              <a:off x="333" y="46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9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37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38" name="Picture 12" descr="6957248621478915195453.pn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9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0" name="Text Box 14"/>
            <p:cNvSpPr txBox="1"/>
            <p:nvPr/>
          </p:nvSpPr>
          <p:spPr>
            <a:xfrm>
              <a:off x="346" y="402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8615" y="3933190"/>
            <a:ext cx="4174490" cy="15913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50" y="1412875"/>
            <a:ext cx="5574030" cy="418655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sp>
        <p:nvSpPr>
          <p:cNvPr id="11" name="文本框 15"/>
          <p:cNvSpPr txBox="1"/>
          <p:nvPr/>
        </p:nvSpPr>
        <p:spPr>
          <a:xfrm>
            <a:off x="2423795" y="242093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12792-759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2423795" y="450913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15"/>
          <p:cNvSpPr txBox="1"/>
          <p:nvPr/>
        </p:nvSpPr>
        <p:spPr>
          <a:xfrm>
            <a:off x="7576820" y="242125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7680325" y="443738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12792-758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" y="1628775"/>
            <a:ext cx="6336665" cy="260540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8160" y="1701165"/>
            <a:ext cx="2693670" cy="18364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7800" y="1788795"/>
            <a:ext cx="2675255" cy="186499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</a:p>
        </p:txBody>
      </p:sp>
      <p:cxnSp>
        <p:nvCxnSpPr>
          <p:cNvPr id="5" name="直接箭头连接符 4"/>
          <p:cNvCxnSpPr>
            <a:stCxn id="6" idx="0"/>
          </p:cNvCxnSpPr>
          <p:nvPr/>
        </p:nvCxnSpPr>
        <p:spPr>
          <a:xfrm flipV="1">
            <a:off x="7680008" y="2781300"/>
            <a:ext cx="72072" cy="129603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文本框 9"/>
          <p:cNvSpPr txBox="1"/>
          <p:nvPr/>
        </p:nvSpPr>
        <p:spPr>
          <a:xfrm>
            <a:off x="983615" y="2060575"/>
            <a:ext cx="86423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尖点进胶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Tip gate</a:t>
            </a:r>
            <a:endParaRPr lang="zh-CN" altLang="en-US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05525" y="4077335"/>
            <a:ext cx="3148965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进胶点处做一个Φ</a:t>
            </a:r>
            <a:r>
              <a:rPr lang="en-US" altLang="en-AU" sz="1200" dirty="0">
                <a:solidFill>
                  <a:schemeClr val="tx1"/>
                </a:solidFill>
                <a:sym typeface="+mn-ea"/>
              </a:rPr>
              <a:t>3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深凹点辅助进胶，后模加凸起。请确认？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Cut 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Φ</a:t>
            </a:r>
            <a:r>
              <a:rPr lang="en-AU" altLang="zh-CN" sz="1200" dirty="0">
                <a:solidFill>
                  <a:schemeClr val="tx1"/>
                </a:solidFill>
                <a:sym typeface="+mn-ea"/>
              </a:rPr>
              <a:t>3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 on cavity side and add material on core side acc. , pls confirm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304145" y="4263390"/>
            <a:ext cx="95410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后模加凸起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Core side</a:t>
            </a:r>
          </a:p>
        </p:txBody>
      </p:sp>
      <p:cxnSp>
        <p:nvCxnSpPr>
          <p:cNvPr id="12" name="直接箭头连接符 11"/>
          <p:cNvCxnSpPr>
            <a:stCxn id="11" idx="0"/>
          </p:cNvCxnSpPr>
          <p:nvPr/>
        </p:nvCxnSpPr>
        <p:spPr>
          <a:xfrm flipH="1" flipV="1">
            <a:off x="10488295" y="2924810"/>
            <a:ext cx="292904" cy="133858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640" y="992436"/>
            <a:ext cx="6626860" cy="49447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10" y="5433060"/>
            <a:ext cx="485140" cy="443865"/>
          </a:xfrm>
          <a:prstGeom prst="rect">
            <a:avLst/>
          </a:prstGeom>
        </p:spPr>
      </p:pic>
      <p:sp>
        <p:nvSpPr>
          <p:cNvPr id="12" name="文本框 15"/>
          <p:cNvSpPr txBox="1"/>
          <p:nvPr/>
        </p:nvSpPr>
        <p:spPr>
          <a:xfrm>
            <a:off x="623570" y="5517516"/>
            <a:ext cx="1740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5"/>
          <p:cNvSpPr txBox="1"/>
          <p:nvPr/>
        </p:nvSpPr>
        <p:spPr>
          <a:xfrm>
            <a:off x="623570" y="4795521"/>
            <a:ext cx="1740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" y="4670425"/>
            <a:ext cx="458470" cy="481965"/>
          </a:xfrm>
          <a:prstGeom prst="rect">
            <a:avLst/>
          </a:prstGeom>
        </p:spPr>
      </p:pic>
      <p:sp>
        <p:nvSpPr>
          <p:cNvPr id="16" name="文本框 5"/>
          <p:cNvSpPr txBox="1"/>
          <p:nvPr/>
        </p:nvSpPr>
        <p:spPr>
          <a:xfrm>
            <a:off x="623570" y="4126756"/>
            <a:ext cx="3024158" cy="646331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altLang="zh-CN" sz="1200" dirty="0">
                <a:sym typeface="+mn-ea"/>
              </a:rPr>
              <a:t>Ø</a:t>
            </a:r>
            <a:r>
              <a:rPr lang="en-AU" altLang="en-US" sz="1200" dirty="0">
                <a:sym typeface="+mn-ea"/>
              </a:rPr>
              <a:t>3</a:t>
            </a:r>
            <a:r>
              <a:rPr lang="en-US" altLang="zh-CN" sz="1200" dirty="0">
                <a:sym typeface="+mn-ea"/>
              </a:rPr>
              <a:t> Ejector pin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buFont typeface="Arial" panose="020B0604020202020204" pitchFamily="34" charset="0"/>
            </a:pPr>
            <a:r>
              <a:rPr lang="zh-CN" altLang="zh-CN" sz="1200" dirty="0">
                <a:sym typeface="+mn-ea"/>
              </a:rPr>
              <a:t>先预留位置，</a:t>
            </a:r>
            <a:r>
              <a:rPr lang="en-US" altLang="zh-CN" sz="1200" dirty="0">
                <a:sym typeface="+mn-ea"/>
              </a:rPr>
              <a:t>T1</a:t>
            </a:r>
            <a:r>
              <a:rPr lang="zh-CN" altLang="en-US" sz="1200" dirty="0">
                <a:sym typeface="+mn-ea"/>
              </a:rPr>
              <a:t>后有需要再加</a:t>
            </a:r>
            <a:endParaRPr lang="en-US" altLang="zh-CN" sz="1200" dirty="0">
              <a:sym typeface="+mn-ea"/>
            </a:endParaRPr>
          </a:p>
          <a:p>
            <a:r>
              <a:rPr lang="en-AU" altLang="zh-CN" sz="1200" dirty="0">
                <a:sym typeface="+mn-ea"/>
              </a:rPr>
              <a:t> </a:t>
            </a:r>
            <a:r>
              <a:rPr lang="en-US" altLang="zh-CN" sz="1200" dirty="0">
                <a:sym typeface="+mn-ea"/>
              </a:rPr>
              <a:t>Ø</a:t>
            </a:r>
            <a:r>
              <a:rPr lang="en-AU" altLang="en-US" sz="1200" dirty="0">
                <a:sym typeface="+mn-ea"/>
              </a:rPr>
              <a:t>3</a:t>
            </a:r>
            <a:r>
              <a:rPr lang="en-US" altLang="zh-CN" sz="1200" dirty="0">
                <a:sym typeface="+mn-ea"/>
              </a:rPr>
              <a:t> Ejector pin will add after T1 if needed</a:t>
            </a:r>
            <a:endParaRPr lang="en-US" altLang="zh-CN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470" y="1557655"/>
            <a:ext cx="3711575" cy="3594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1584960"/>
            <a:ext cx="3097530" cy="331787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grpSp>
        <p:nvGrpSpPr>
          <p:cNvPr id="20483" name="组合 13"/>
          <p:cNvGrpSpPr/>
          <p:nvPr/>
        </p:nvGrpSpPr>
        <p:grpSpPr>
          <a:xfrm>
            <a:off x="3787140" y="1431290"/>
            <a:ext cx="3582670" cy="3917315"/>
            <a:chOff x="2786050" y="1071550"/>
            <a:chExt cx="2571768" cy="3786228"/>
          </a:xfrm>
        </p:grpSpPr>
        <p:sp>
          <p:nvSpPr>
            <p:cNvPr id="20484" name="矩形 7"/>
            <p:cNvSpPr/>
            <p:nvPr/>
          </p:nvSpPr>
          <p:spPr>
            <a:xfrm>
              <a:off x="2786050" y="1071550"/>
              <a:ext cx="2571768" cy="3786228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5" name="矩形 8"/>
            <p:cNvSpPr/>
            <p:nvPr/>
          </p:nvSpPr>
          <p:spPr>
            <a:xfrm>
              <a:off x="3265667" y="1299960"/>
              <a:ext cx="1566630" cy="3288636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6" name="椭圆 10"/>
            <p:cNvSpPr/>
            <p:nvPr/>
          </p:nvSpPr>
          <p:spPr>
            <a:xfrm>
              <a:off x="28318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7" name="椭圆 10"/>
            <p:cNvSpPr/>
            <p:nvPr/>
          </p:nvSpPr>
          <p:spPr>
            <a:xfrm>
              <a:off x="50531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8" name="椭圆 10"/>
            <p:cNvSpPr/>
            <p:nvPr/>
          </p:nvSpPr>
          <p:spPr>
            <a:xfrm>
              <a:off x="28275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89" name="椭圆 10"/>
            <p:cNvSpPr/>
            <p:nvPr/>
          </p:nvSpPr>
          <p:spPr>
            <a:xfrm>
              <a:off x="50488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0" name="椭圆 10"/>
            <p:cNvSpPr/>
            <p:nvPr/>
          </p:nvSpPr>
          <p:spPr>
            <a:xfrm>
              <a:off x="3338856" y="1398004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1" name="椭圆 10"/>
            <p:cNvSpPr/>
            <p:nvPr/>
          </p:nvSpPr>
          <p:spPr>
            <a:xfrm>
              <a:off x="4591835" y="1369001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2" name="椭圆 10"/>
            <p:cNvSpPr/>
            <p:nvPr/>
          </p:nvSpPr>
          <p:spPr>
            <a:xfrm>
              <a:off x="3323352" y="4296910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3" name="椭圆 10"/>
            <p:cNvSpPr/>
            <p:nvPr/>
          </p:nvSpPr>
          <p:spPr>
            <a:xfrm>
              <a:off x="4576331" y="4267908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6642735" y="1700530"/>
            <a:ext cx="245110" cy="63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6816090" y="1704340"/>
            <a:ext cx="12700" cy="338137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8" name="TextBox 33"/>
          <p:cNvSpPr txBox="1"/>
          <p:nvPr/>
        </p:nvSpPr>
        <p:spPr>
          <a:xfrm rot="5400000">
            <a:off x="6091555" y="3073400"/>
            <a:ext cx="1441450" cy="28067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altLang="zh-CN" sz="1200" dirty="0">
                <a:ea typeface="黑体" panose="02010609060101010101" pitchFamily="49" charset="-122"/>
              </a:rPr>
              <a:t>clamp plate: </a:t>
            </a:r>
            <a:r>
              <a:rPr lang="en-US" altLang="zh-CN" sz="1200" dirty="0">
                <a:sym typeface="+mn-ea"/>
              </a:rPr>
              <a:t>550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455160" y="1356995"/>
            <a:ext cx="4445" cy="31051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95" name="组合 48"/>
          <p:cNvGrpSpPr/>
          <p:nvPr/>
        </p:nvGrpSpPr>
        <p:grpSpPr>
          <a:xfrm rot="-5400000">
            <a:off x="2999055" y="1317675"/>
            <a:ext cx="753210" cy="648970"/>
            <a:chOff x="7806027" y="2786523"/>
            <a:chExt cx="1178486" cy="786838"/>
          </a:xfrm>
        </p:grpSpPr>
        <p:grpSp>
          <p:nvGrpSpPr>
            <p:cNvPr id="20496" name="组合 46"/>
            <p:cNvGrpSpPr/>
            <p:nvPr/>
          </p:nvGrpSpPr>
          <p:grpSpPr>
            <a:xfrm>
              <a:off x="8505254" y="2786523"/>
              <a:ext cx="479259" cy="595424"/>
              <a:chOff x="8303234" y="2882217"/>
              <a:chExt cx="479259" cy="595424"/>
            </a:xfrm>
          </p:grpSpPr>
          <p:cxnSp>
            <p:nvCxnSpPr>
              <p:cNvPr id="20497" name="直接连接符 43"/>
              <p:cNvCxnSpPr/>
              <p:nvPr/>
            </p:nvCxnSpPr>
            <p:spPr>
              <a:xfrm rot="5400000">
                <a:off x="8006316" y="3179135"/>
                <a:ext cx="595424" cy="1588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498" name="直接箭头连接符 45"/>
              <p:cNvCxnSpPr/>
              <p:nvPr/>
            </p:nvCxnSpPr>
            <p:spPr>
              <a:xfrm>
                <a:off x="8325293" y="3189767"/>
                <a:ext cx="457200" cy="1588"/>
              </a:xfrm>
              <a:prstGeom prst="straightConnector1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arrow" w="med" len="med"/>
              </a:ln>
            </p:spPr>
          </p:cxnSp>
        </p:grpSp>
        <p:sp>
          <p:nvSpPr>
            <p:cNvPr id="20499" name="TextBox 47"/>
            <p:cNvSpPr txBox="1"/>
            <p:nvPr/>
          </p:nvSpPr>
          <p:spPr>
            <a:xfrm>
              <a:off x="7806027" y="2855739"/>
              <a:ext cx="694479" cy="71762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 anchorCtr="0">
              <a:spAutoFit/>
            </a:bodyPr>
            <a:lstStyle/>
            <a:p>
              <a:r>
                <a:rPr lang="en-US" altLang="zh-CN" sz="1700" b="1" dirty="0">
                  <a:solidFill>
                    <a:srgbClr val="0000CC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TOP</a:t>
              </a:r>
              <a:endParaRPr lang="zh-CN" altLang="en-US" sz="1700" b="1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0500" name="TextBox 91"/>
          <p:cNvSpPr txBox="1"/>
          <p:nvPr/>
        </p:nvSpPr>
        <p:spPr>
          <a:xfrm>
            <a:off x="6527800" y="5399405"/>
            <a:ext cx="873125" cy="246380"/>
          </a:xfrm>
          <a:prstGeom prst="rect">
            <a:avLst/>
          </a:prstGeom>
          <a:noFill/>
          <a:ln w="95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no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黑体" panose="02010609060101010101" pitchFamily="49" charset="-122"/>
              </a:rPr>
              <a:t>DATUM</a:t>
            </a:r>
          </a:p>
        </p:txBody>
      </p:sp>
      <p:pic>
        <p:nvPicPr>
          <p:cNvPr id="20494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0380" y="4330065"/>
            <a:ext cx="719455" cy="10369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文本框 4"/>
          <p:cNvSpPr txBox="1"/>
          <p:nvPr/>
        </p:nvSpPr>
        <p:spPr>
          <a:xfrm>
            <a:off x="983615" y="5085080"/>
            <a:ext cx="1410970" cy="802399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zh-CN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定位环：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φ125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Location ring: φ125</a:t>
            </a:r>
            <a:endParaRPr lang="zh-CN" altLang="en-US" sz="1200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SR: flat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090" y="2297430"/>
            <a:ext cx="1769745" cy="202755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624320" y="1336040"/>
            <a:ext cx="6985" cy="34925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439920" y="1390650"/>
            <a:ext cx="2160270" cy="1079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/>
          <p:nvPr/>
        </p:nvSpPr>
        <p:spPr>
          <a:xfrm>
            <a:off x="4727575" y="1336040"/>
            <a:ext cx="1659255" cy="28130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clamp plate:450mm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624320" y="5069840"/>
            <a:ext cx="263525" cy="1587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968615" y="5012690"/>
            <a:ext cx="4445" cy="31051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352530" y="5039360"/>
            <a:ext cx="6985" cy="34925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969250" y="5229225"/>
            <a:ext cx="3383280" cy="63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/>
          <p:nvPr/>
        </p:nvSpPr>
        <p:spPr>
          <a:xfrm>
            <a:off x="9031687" y="4942840"/>
            <a:ext cx="1822450" cy="24765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mold thickness:501mm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4236720" y="1052195"/>
            <a:ext cx="8255" cy="61531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6952615" y="1047750"/>
            <a:ext cx="8255" cy="61531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244975" y="1125220"/>
            <a:ext cx="2715260" cy="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50815" y="984250"/>
            <a:ext cx="773430" cy="28130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470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mm</a:t>
            </a:r>
          </a:p>
        </p:txBody>
      </p:sp>
      <p:cxnSp>
        <p:nvCxnSpPr>
          <p:cNvPr id="23" name="直接连接符 22"/>
          <p:cNvCxnSpPr>
            <a:endCxn id="20489" idx="0"/>
          </p:cNvCxnSpPr>
          <p:nvPr/>
        </p:nvCxnSpPr>
        <p:spPr>
          <a:xfrm flipH="1">
            <a:off x="7132320" y="1988820"/>
            <a:ext cx="14605" cy="272605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33"/>
          <p:cNvSpPr txBox="1"/>
          <p:nvPr/>
        </p:nvSpPr>
        <p:spPr>
          <a:xfrm rot="5400000">
            <a:off x="6803390" y="2855595"/>
            <a:ext cx="717550" cy="28067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sz="1200" dirty="0">
                <a:sym typeface="+mn-ea"/>
              </a:rPr>
              <a:t>470mm</a:t>
            </a:r>
            <a:endParaRPr lang="en-US" sz="1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1280775" y="1663065"/>
            <a:ext cx="379095" cy="444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1352530" y="5069840"/>
            <a:ext cx="379095" cy="444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11585575" y="1700530"/>
            <a:ext cx="2540" cy="331216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3"/>
          <p:cNvSpPr txBox="1"/>
          <p:nvPr/>
        </p:nvSpPr>
        <p:spPr>
          <a:xfrm rot="5400000">
            <a:off x="11317605" y="3071495"/>
            <a:ext cx="717550" cy="28067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sz="1200" dirty="0">
                <a:sym typeface="+mn-ea"/>
              </a:rPr>
              <a:t>550mm</a:t>
            </a:r>
            <a:endParaRPr lang="en-US" sz="1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4869180"/>
            <a:ext cx="1278255" cy="4191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5" y="1341120"/>
            <a:ext cx="4775200" cy="33826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55" y="1268730"/>
            <a:ext cx="5705475" cy="36017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990fb44-dc62-4bbd-9f01-89e6d5448119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57</TotalTime>
  <Words>753</Words>
  <Application>Microsoft Office PowerPoint</Application>
  <PresentationFormat>宽屏</PresentationFormat>
  <Paragraphs>151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黑体</vt:lpstr>
      <vt:lpstr>Arial</vt:lpstr>
      <vt:lpstr>Arial Black</vt:lpstr>
      <vt:lpstr>Calibri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1347</cp:revision>
  <dcterms:created xsi:type="dcterms:W3CDTF">2009-10-12T02:20:00Z</dcterms:created>
  <dcterms:modified xsi:type="dcterms:W3CDTF">2025-11-12T13:27:52Z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A7521DD754D54851BC11D5F2E00EF87D_13</vt:lpwstr>
  </property>
</Properties>
</file>