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8" r:id="rId2"/>
    <p:sldId id="266" r:id="rId3"/>
    <p:sldId id="293" r:id="rId4"/>
    <p:sldId id="267" r:id="rId5"/>
    <p:sldId id="294" r:id="rId6"/>
    <p:sldId id="290" r:id="rId7"/>
    <p:sldId id="260" r:id="rId8"/>
    <p:sldId id="295" r:id="rId9"/>
    <p:sldId id="296" r:id="rId10"/>
    <p:sldId id="297" r:id="rId11"/>
    <p:sldId id="298" r:id="rId12"/>
    <p:sldId id="299" r:id="rId13"/>
    <p:sldId id="320" r:id="rId14"/>
    <p:sldId id="321" r:id="rId15"/>
    <p:sldId id="270" r:id="rId16"/>
    <p:sldId id="300" r:id="rId17"/>
    <p:sldId id="301" r:id="rId18"/>
    <p:sldId id="324" r:id="rId19"/>
    <p:sldId id="273" r:id="rId20"/>
    <p:sldId id="303" r:id="rId21"/>
    <p:sldId id="304" r:id="rId22"/>
    <p:sldId id="275" r:id="rId23"/>
    <p:sldId id="276" r:id="rId24"/>
    <p:sldId id="277" r:id="rId25"/>
    <p:sldId id="278" r:id="rId26"/>
    <p:sldId id="305" r:id="rId27"/>
    <p:sldId id="289" r:id="rId28"/>
    <p:sldId id="306" r:id="rId29"/>
    <p:sldId id="307" r:id="rId30"/>
    <p:sldId id="308" r:id="rId31"/>
    <p:sldId id="309" r:id="rId32"/>
    <p:sldId id="265" r:id="rId33"/>
    <p:sldId id="310" r:id="rId34"/>
    <p:sldId id="326" r:id="rId35"/>
    <p:sldId id="312" r:id="rId36"/>
    <p:sldId id="313" r:id="rId37"/>
    <p:sldId id="314" r:id="rId38"/>
    <p:sldId id="315" r:id="rId39"/>
    <p:sldId id="285" r:id="rId40"/>
    <p:sldId id="286" r:id="rId41"/>
    <p:sldId id="287" r:id="rId42"/>
    <p:sldId id="261" r:id="rId43"/>
    <p:sldId id="262" r:id="rId44"/>
    <p:sldId id="264" r:id="rId45"/>
    <p:sldId id="317" r:id="rId46"/>
    <p:sldId id="323" r:id="rId47"/>
    <p:sldId id="319" r:id="rId4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C80B400-08C9-41F0-AF81-365AA72C22F3}">
          <p14:sldIdLst>
            <p14:sldId id="258"/>
            <p14:sldId id="266"/>
            <p14:sldId id="293"/>
            <p14:sldId id="267"/>
            <p14:sldId id="294"/>
            <p14:sldId id="290"/>
            <p14:sldId id="260"/>
            <p14:sldId id="295"/>
            <p14:sldId id="296"/>
            <p14:sldId id="297"/>
            <p14:sldId id="298"/>
            <p14:sldId id="299"/>
            <p14:sldId id="320"/>
            <p14:sldId id="321"/>
            <p14:sldId id="270"/>
            <p14:sldId id="300"/>
            <p14:sldId id="301"/>
            <p14:sldId id="324"/>
            <p14:sldId id="273"/>
            <p14:sldId id="303"/>
            <p14:sldId id="304"/>
            <p14:sldId id="275"/>
            <p14:sldId id="276"/>
            <p14:sldId id="277"/>
            <p14:sldId id="278"/>
            <p14:sldId id="305"/>
            <p14:sldId id="289"/>
            <p14:sldId id="306"/>
            <p14:sldId id="307"/>
            <p14:sldId id="308"/>
            <p14:sldId id="309"/>
          </p14:sldIdLst>
        </p14:section>
        <p14:section name="MFR WARPAGE" id="{85514BDF-D2E8-46B3-AED1-D3F30AC6D02F}">
          <p14:sldIdLst>
            <p14:sldId id="265"/>
            <p14:sldId id="310"/>
            <p14:sldId id="326"/>
            <p14:sldId id="312"/>
            <p14:sldId id="313"/>
            <p14:sldId id="314"/>
            <p14:sldId id="315"/>
          </p14:sldIdLst>
        </p14:section>
        <p14:section name="MFR STAGE 2: with cooling" id="{9A4C5122-CE17-4044-B9C2-BD23301A9330}">
          <p14:sldIdLst>
            <p14:sldId id="285"/>
            <p14:sldId id="286"/>
            <p14:sldId id="287"/>
            <p14:sldId id="261"/>
            <p14:sldId id="262"/>
            <p14:sldId id="264"/>
            <p14:sldId id="317"/>
            <p14:sldId id="323"/>
          </p14:sldIdLst>
        </p14:section>
        <p14:section name="MFR summary + conclusion" id="{3E7B9D4C-1413-4652-A8D1-B57FFCC01FDD}">
          <p14:sldIdLst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99"/>
    <a:srgbClr val="B2B2B2"/>
    <a:srgbClr val="5F5F5F"/>
    <a:srgbClr val="000099"/>
    <a:srgbClr val="292929"/>
    <a:srgbClr val="4D4D4D"/>
    <a:srgbClr val="0000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551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05269-C188-41A8-B24F-04AF7F65B674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2D0C2-C885-4386-B655-22A5A4F64AE5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95654-20F1-4C31-B269-E9D5D54638C6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75E00-30A4-4511-8544-7E3BD154AF1D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9E077-4876-4A81-89C3-C4742A6FE9B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F9597-89A3-4D24-A71C-6125EB641DCD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BAEB5-B52E-4C05-84E9-2C4B20446858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D364B4-B848-449C-A409-EA24E857F234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12192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095317" y="62642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D21ABA6E-8333-4D1E-88AD-25EC6008FC2A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4" y="626427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92618" y="6264275"/>
            <a:ext cx="35983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3503712" y="212484"/>
            <a:ext cx="2432051" cy="557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itchFamily="34" charset="0"/>
              </a:rPr>
              <a:t>MFR analysis</a:t>
            </a:r>
            <a:endParaRPr lang="en-US" altLang="zh-CN" sz="2000" i="1" dirty="0">
              <a:solidFill>
                <a:srgbClr val="B2B2B2"/>
              </a:solidFill>
              <a:latin typeface="Arial Black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16632"/>
            <a:ext cx="1056117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5" name="Textfeld 14"/>
          <p:cNvSpPr txBox="1"/>
          <p:nvPr/>
        </p:nvSpPr>
        <p:spPr>
          <a:xfrm>
            <a:off x="4943873" y="6237312"/>
            <a:ext cx="2042823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>
                <a:solidFill>
                  <a:schemeClr val="tx1"/>
                </a:solidFill>
              </a:rPr>
              <a:t>Revision 02</a:t>
            </a:r>
            <a:endParaRPr lang="de-DE" sz="2000" dirty="0">
              <a:solidFill>
                <a:schemeClr val="tx1"/>
              </a:solidFill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C8D5458-91DC-1055-5E01-D15CB1FB3579}"/>
              </a:ext>
            </a:extLst>
          </p:cNvPr>
          <p:cNvSpPr txBox="1">
            <a:spLocks/>
          </p:cNvSpPr>
          <p:nvPr/>
        </p:nvSpPr>
        <p:spPr>
          <a:xfrm>
            <a:off x="191344" y="4005064"/>
            <a:ext cx="11856640" cy="21602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 eaLnBrk="0" hangingPunct="0">
              <a:defRPr/>
            </a:pPr>
            <a:b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 project:</a:t>
            </a:r>
            <a:b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 name: </a:t>
            </a:r>
            <a:r>
              <a:rPr lang="de-DE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Y H</a:t>
            </a:r>
            <a:r>
              <a:rPr lang="en-US" altLang="zh-CN" sz="2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ousing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NB5 FL</a:t>
            </a: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Y Housing NB5 FR</a:t>
            </a:r>
            <a:endParaRPr lang="de-DE" sz="2000" kern="0" dirty="0">
              <a:solidFill>
                <a:schemeClr val="tx2"/>
              </a:solidFill>
            </a:endParaRPr>
          </a:p>
          <a:p>
            <a:pPr lvl="0"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plastic material: </a:t>
            </a:r>
            <a:r>
              <a:rPr lang="en-US" altLang="zh-CN" sz="2000" dirty="0">
                <a:ea typeface="宋体" charset="-122"/>
                <a:cs typeface="Arial" charset="0"/>
              </a:rPr>
              <a:t>A5132T-TD PP+TD20</a:t>
            </a:r>
            <a:endParaRPr lang="de-DE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CAD File name: </a:t>
            </a:r>
            <a:r>
              <a:rPr lang="en-US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Y Housing NB5 FL_12792-758.stp+Y Housing NB5 FR_12792-759.stp</a:t>
            </a:r>
            <a:endParaRPr lang="de-DE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4D1CDD8-0219-472C-B16A-DB47A2A35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789" y="1159927"/>
            <a:ext cx="6202422" cy="27461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4DCA61B-F7EF-7F58-3D7F-8938F7F4503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303466-78BB-4BDD-AF8D-8A6B65A4E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079" y="1596617"/>
            <a:ext cx="7821841" cy="444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1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99BAF4-6D38-1767-CDCC-36C09F399CF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546B041-9CE8-4BDB-84F6-669F698A9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692" y="1593647"/>
            <a:ext cx="7948616" cy="45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8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003335"/>
              </p:ext>
            </p:extLst>
          </p:nvPr>
        </p:nvGraphicFramePr>
        <p:xfrm>
          <a:off x="2452979" y="6307800"/>
          <a:ext cx="7214612" cy="457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09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Fill time )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(sec)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0.7656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(Whether there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is clear hesitation)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260"/>
            <a:ext cx="1972883" cy="32609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Fill  time-</a:t>
            </a:r>
            <a:r>
              <a:rPr kumimoji="1" lang="en-US" altLang="zh-CN" sz="12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contour</a:t>
            </a:r>
            <a:endParaRPr lang="en-US" altLang="zh-TW" sz="1200" b="1" dirty="0">
              <a:solidFill>
                <a:schemeClr val="tx1"/>
              </a:solidFill>
              <a:latin typeface="+mj-lt"/>
              <a:ea typeface="DFKai-SB" pitchFamily="65" charset="-12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D1661-FA9E-D01C-85CC-77DE4C8FA7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345ABFC-C507-45CB-930F-8DB6ED38C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864" y="1082951"/>
            <a:ext cx="8250272" cy="469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78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782812" y="90925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3844FB-372E-4C9B-53F6-58751DB976D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69FFCDE-BE25-40A6-96B2-DB4B3AF80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133" y="1399130"/>
            <a:ext cx="7999734" cy="454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9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630015" y="103838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F581F7-2850-1BA0-1C19-2C11DFB59B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A8A5094-F6B0-4153-9C51-5BE365D75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841" y="1577994"/>
            <a:ext cx="7910317" cy="449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4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9A7184E-3764-BF1A-5A76-90D7EB3AE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240" y="499162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Pressure X/Y plot 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4E7012-A4EE-4F18-83D3-92A528C23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181" y="1141102"/>
            <a:ext cx="8589638" cy="488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408368" y="522791"/>
            <a:ext cx="159589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V/P Pressure</a:t>
            </a:r>
          </a:p>
        </p:txBody>
      </p:sp>
      <p:sp>
        <p:nvSpPr>
          <p:cNvPr id="10" name="Text Box 51"/>
          <p:cNvSpPr txBox="1">
            <a:spLocks noChangeArrowheads="1"/>
          </p:cNvSpPr>
          <p:nvPr/>
        </p:nvSpPr>
        <p:spPr bwMode="auto">
          <a:xfrm>
            <a:off x="4655840" y="977729"/>
            <a:ext cx="3912849" cy="582061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300" dirty="0">
                <a:ea typeface="Dotum" pitchFamily="34" charset="-127"/>
              </a:rPr>
              <a:t>The max injection pressure at  sprue : 23.90Mpa </a:t>
            </a:r>
          </a:p>
          <a:p>
            <a:pPr>
              <a:spcBef>
                <a:spcPct val="50000"/>
              </a:spcBef>
            </a:pPr>
            <a:r>
              <a:rPr lang="en-US" altLang="zh-CN" sz="1300" dirty="0">
                <a:ea typeface="Dotum" pitchFamily="34" charset="-127"/>
              </a:rPr>
              <a:t>The maximum injection pressure is reasonable</a:t>
            </a:r>
            <a:endParaRPr lang="en-US" altLang="zh-TW" sz="1300" dirty="0">
              <a:ea typeface="Dotum" pitchFamily="34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9692A5-9C4E-AA67-53B8-FD0D73E38A1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4A5D9F-F9AD-465B-AB83-6CD6511F5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942" y="1687767"/>
            <a:ext cx="7562116" cy="4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93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221.6℃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214.6℃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7.0℃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7C3DA8D-4696-4F10-B09F-81138D09D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59" y="1503409"/>
            <a:ext cx="7898199" cy="449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6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AF3346B-CDBA-4C33-932E-A1347168F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221.6℃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214.6℃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7.0℃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51FB0A-C708-4850-91D8-9A2882E03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69" y="1468315"/>
            <a:ext cx="8080592" cy="45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66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72264" y="378823"/>
            <a:ext cx="2952328" cy="266719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Temperature / Bulk temperature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31C657-F7A9-4754-9C19-0DFBC06A7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944" y="1225485"/>
            <a:ext cx="8408112" cy="478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6D06AEC-65AF-4199-AF01-068768699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00" y="2762308"/>
            <a:ext cx="5185170" cy="33535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B5230E-BC43-46B2-BD39-6BC8A0552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8" y="2869465"/>
            <a:ext cx="5046607" cy="328387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77"/>
          <p:cNvSpPr>
            <a:spLocks noChangeArrowheads="1"/>
          </p:cNvSpPr>
          <p:nvPr/>
        </p:nvSpPr>
        <p:spPr bwMode="auto">
          <a:xfrm>
            <a:off x="5015880" y="883920"/>
            <a:ext cx="2227650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ea typeface="PMingLiU" pitchFamily="18" charset="-120"/>
              </a:rPr>
              <a:t>Material Introduction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77281" y="1412776"/>
            <a:ext cx="3953561" cy="1245471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1. Melt Density                    0.89677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2. Solid Density                  1.0817 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3. Ejection Temperature                      120 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4. Recommended Mold Temperature  40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5. Recommended Melt Temperature     220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6. Absolute Max. Melt Temperature    270°c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895940" y="1412776"/>
            <a:ext cx="4147270" cy="1244888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zh-CN" altLang="en-US" sz="1200" dirty="0">
                <a:solidFill>
                  <a:srgbClr val="3333FF"/>
                </a:solidFill>
                <a:ea typeface="PMingLiU" pitchFamily="18" charset="-120"/>
              </a:rPr>
              <a:t>  </a:t>
            </a: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7. Melt  Temperature Minimum     190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8. Melt  Temperature Maximum    230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9. Mold  Temperature Minimum    30°c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10. Mold  Temperature Maximum   60°c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11. Maximum Shear Rate           100000.00  1/s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12. Maximum Shear Stress           0.25 MPa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69669" y="5047831"/>
            <a:ext cx="1818004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Viscosity model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052801" y="3604288"/>
            <a:ext cx="1451227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PVT profile</a:t>
            </a:r>
          </a:p>
        </p:txBody>
      </p:sp>
    </p:spTree>
    <p:extLst>
      <p:ext uri="{BB962C8B-B14F-4D97-AF65-F5344CB8AC3E}">
        <p14:creationId xmlns:p14="http://schemas.microsoft.com/office/powerpoint/2010/main" val="4153479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EF92B6-7F63-8E74-148B-31B8045C629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2521DE5-3D7D-45D1-8975-C82691995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784" y="1267650"/>
            <a:ext cx="8490432" cy="48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75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185369-081C-ED91-3EC3-A5B1150BE17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68DC06-895B-472A-BDBC-B29B00164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339" y="1321498"/>
            <a:ext cx="8469322" cy="481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07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1A58CF8B-C6A9-9818-606E-6B9465CC8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338437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temperature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29C4E48-6387-4A23-B3E2-D62375D41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474" y="1096980"/>
            <a:ext cx="8665052" cy="492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39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D655B66-CF43-34B7-0E72-5DFD4701E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55EE34F-391B-DC0C-4AA9-FE5A9C0BB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2232248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 Frozen layer fraction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27C68A-EF5D-4158-BF40-A4F7E2178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826" y="1110704"/>
            <a:ext cx="9198348" cy="491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96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373F176-1F70-1CA4-DDE2-E3DB50020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Clamp force XY plot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185194" y="938171"/>
            <a:ext cx="3110452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  <a:cs typeface="Arial" charset="0"/>
              </a:rPr>
              <a:t>The clamp force request is 61.62tonne.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D61C0E0-253C-4C58-8068-F55417A24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15" y="1204913"/>
            <a:ext cx="8913969" cy="47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96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E4E28D-A57A-4D51-A916-370D0446B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C4F8777-3214-4825-84A2-906ACF1E0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759" y="1056485"/>
            <a:ext cx="8494481" cy="45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0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71D94DA-3DFD-4385-8F68-A4663C475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2D987B3-D6D6-4101-8C3D-DC85DEF25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477" y="1038023"/>
            <a:ext cx="8529045" cy="455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81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CB7BB3E-2ECF-4ACB-9609-C52EF1837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7408" y="1231845"/>
            <a:ext cx="2591767" cy="2065153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F2419E-D582-7E18-DDEB-D01AF5A3D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FABC09C-76BE-9192-D235-72C41F78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30425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Sink mark depth (mm)</a:t>
            </a:r>
          </a:p>
        </p:txBody>
      </p:sp>
      <p:sp>
        <p:nvSpPr>
          <p:cNvPr id="7" name="矩形 6"/>
          <p:cNvSpPr/>
          <p:nvPr/>
        </p:nvSpPr>
        <p:spPr>
          <a:xfrm>
            <a:off x="3297249" y="5825677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There is a risk of shrinkage marks in the area around the red wire frame.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9735081" y="1710716"/>
            <a:ext cx="1595937" cy="96649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24B5D5-70F1-402E-B1B1-5BA90526F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76" y="1081841"/>
            <a:ext cx="8953444" cy="47822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143792E-BEFD-4A16-BE71-5646DEF44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8724" y="3517020"/>
            <a:ext cx="2506926" cy="205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35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766053" y="981255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AF3891-DFFD-A64F-1F67-0FF3485A00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1A2A5C-D756-4B25-9C68-9908E12E1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58" y="1623265"/>
            <a:ext cx="8331083" cy="444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00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9429702" y="1013943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DC76550-2EAA-43F7-1240-C2EBCD7173E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80E03B-9126-4885-B724-5948A2E92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389" y="1537769"/>
            <a:ext cx="8571222" cy="457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5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Rectangle 77"/>
          <p:cNvSpPr>
            <a:spLocks noChangeArrowheads="1"/>
          </p:cNvSpPr>
          <p:nvPr/>
        </p:nvSpPr>
        <p:spPr bwMode="auto">
          <a:xfrm>
            <a:off x="4406606" y="820896"/>
            <a:ext cx="3378787" cy="3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 dirty="0">
                <a:solidFill>
                  <a:schemeClr val="tx2"/>
                </a:solidFill>
                <a:ea typeface="PMingLiU" pitchFamily="18" charset="-120"/>
              </a:rPr>
              <a:t>Material Introduction </a:t>
            </a:r>
            <a:endParaRPr lang="en-US" altLang="zh-CN" sz="1700" dirty="0">
              <a:solidFill>
                <a:schemeClr val="accent2"/>
              </a:solidFill>
              <a:ea typeface="PMingLiU" pitchFamily="18" charset="-12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F8732D37-11B9-EF42-B04B-09C1E9642DA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309320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071D95-0D31-44AD-972F-AA70DA172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" y="1772238"/>
            <a:ext cx="6648187" cy="37830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715F2F-FBE1-45A6-819C-677ED177A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813" y="1731584"/>
            <a:ext cx="4943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90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1A6BDF-ECA0-4532-A0DD-E21C64D89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730" y="1414020"/>
            <a:ext cx="8458540" cy="4517915"/>
          </a:xfrm>
          <a:prstGeom prst="rect">
            <a:avLst/>
          </a:prstGeom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830554" y="404664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830554" y="103075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DC409BF-B318-634D-DEAA-24CC51EACC85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7968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E2B24C-E51C-4EF6-949E-F84668CC5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981" y="1103803"/>
            <a:ext cx="9004038" cy="4809279"/>
          </a:xfrm>
          <a:prstGeom prst="rect">
            <a:avLst/>
          </a:prstGeom>
        </p:spPr>
      </p:pic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753181" y="102643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357490" y="548680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C21ECCA-B45E-BAB5-9E77-178CDFF0C94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3957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1631A1-D9D8-2683-3A8E-76ABCD94D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07E8D95-E486-D013-D4A4-851DF4E02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052736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WARP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A529CF98-891F-3BC5-063B-78C96DA29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0580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15. Deflection all effects 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0085821E-366B-2A34-6FDD-17B94ADCE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434339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16. Deflection all effects X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DADC80EF-1E9D-AFCB-458A-C43EA6854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808982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17. Deflection all effects Y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598EBDA6-3ECD-B59E-F657-A5417D074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19101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18. Deflection all effects Z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8FD0B31-8F3B-22EB-05B8-948F7BF88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56490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19. Shrinkage compensation 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0532CF61-FD3B-BD1E-A730-9BD3F81EB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3261470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cooling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B237141C-9220-35D5-1DC5-89649BC0E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3816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20. Circuit coolant temperature 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6784A138-DD41-4615-F6F5-5ABF433C5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72920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21. Circuit flow rate 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E9C9B7D6-EB1B-06FB-B673-3B81E61ED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089143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22. Circuit Reynolds number</a:t>
            </a:r>
          </a:p>
        </p:txBody>
      </p:sp>
      <p:sp>
        <p:nvSpPr>
          <p:cNvPr id="13" name="Text Box 13">
            <a:extLst>
              <a:ext uri="{FF2B5EF4-FFF2-40B4-BE49-F238E27FC236}">
                <a16:creationId xmlns:a16="http://schemas.microsoft.com/office/drawing/2014/main" id="{F2D194EF-2228-5AD4-6D6D-7287F7DEB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439187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23. Circuit metal temperature 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29E9F033-50AB-6EC8-D4BF-D8D05C07D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2" y="481585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24. Time to reach ejection temp. / part 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7D4D628A-5B3D-5555-C9CE-10433274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1" y="517649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25. Frozen layer percentage </a:t>
            </a: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A1CF1EC2-14DD-1D8A-2623-4D7DA0F59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0" y="555342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26. Circuit heat removal efficiency 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3E2ACFB1-4683-FC81-9E70-E3CF4B9D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199" y="588750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27. Temperature mould / part </a:t>
            </a:r>
          </a:p>
        </p:txBody>
      </p:sp>
    </p:spTree>
    <p:extLst>
      <p:ext uri="{BB962C8B-B14F-4D97-AF65-F5344CB8AC3E}">
        <p14:creationId xmlns:p14="http://schemas.microsoft.com/office/powerpoint/2010/main" val="3763779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628D954B-EBF8-4304-8696-72A8E93EE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0.70mm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DC58BC-515F-485B-A7B8-F39B4D032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401" y="1411104"/>
            <a:ext cx="7799197" cy="452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58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517A9CEF-549E-46E0-93AA-67F4612A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0.70mm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43EA5E-006F-4BFD-9C15-BF59A464C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1" y="1356854"/>
            <a:ext cx="8327097" cy="482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7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967789" y="457705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X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7651" name="Rectangle 10"/>
          <p:cNvSpPr>
            <a:spLocks noChangeArrowheads="1"/>
          </p:cNvSpPr>
          <p:nvPr/>
        </p:nvSpPr>
        <p:spPr bwMode="auto">
          <a:xfrm>
            <a:off x="2220077" y="5897242"/>
            <a:ext cx="7751845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 -0.44~0.33mm on the X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5CCD936-02C2-947B-CABD-F025DC5189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9DEF052-4695-46D3-8EB4-FF04DB800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163" y="1018080"/>
            <a:ext cx="8317671" cy="482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9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07568" y="548680"/>
            <a:ext cx="300906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Y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8675" name="Rectangle 10"/>
          <p:cNvSpPr>
            <a:spLocks noChangeArrowheads="1"/>
          </p:cNvSpPr>
          <p:nvPr/>
        </p:nvSpPr>
        <p:spPr bwMode="auto">
          <a:xfrm>
            <a:off x="2217273" y="5966778"/>
            <a:ext cx="7218933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-0.54~0.62mm  on the Y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2CCAF0F-4CAB-832B-48A0-D36CE512F84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5655484-30BF-4973-AB7D-0622E3D77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872" y="1188658"/>
            <a:ext cx="8242256" cy="477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53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-0.10~0.41mm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058EC01-B77D-41AA-BB02-C20673809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51" y="1448107"/>
            <a:ext cx="5714898" cy="41647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040BB0-784F-4F44-9464-6A4344C44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708" y="1448106"/>
            <a:ext cx="5714896" cy="416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072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F87A118-F11D-4986-A222-62B263FF4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40" y="1630820"/>
            <a:ext cx="5728265" cy="41744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3073CBD-40AA-4A10-BF25-B8087A09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390" y="1506748"/>
            <a:ext cx="5456727" cy="429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087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3702825D-5772-55E2-214D-D399B224E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coolant temperature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DBD45-300A-42BE-9516-73EFBA2E4E9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085924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11424" y="1590135"/>
            <a:ext cx="4930078" cy="3643971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Conditions)</a:t>
            </a:r>
          </a:p>
          <a:p>
            <a:pPr marL="342969" indent="-342969">
              <a:spcBef>
                <a:spcPct val="20000"/>
              </a:spcBef>
            </a:pPr>
            <a:endParaRPr lang="en-US" altLang="zh-TW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Mold temperature ):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Cavity)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Core)  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See the analysis results of cooling)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altLang="zh-TW" sz="14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Melt temperature):   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220.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C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Injection time):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0.7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84250" y="1556792"/>
            <a:ext cx="4215574" cy="50015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and Packing curve)</a:t>
            </a: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6520266" y="3865169"/>
            <a:ext cx="2715115" cy="33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保压曲线</a:t>
            </a:r>
            <a:r>
              <a:rPr lang="en-US" altLang="zh-CN" dirty="0">
                <a:solidFill>
                  <a:srgbClr val="FF0000"/>
                </a:solidFill>
              </a:rPr>
              <a:t>(Packing curve)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F94227-722F-4810-8206-E57027B40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645" y="1988572"/>
            <a:ext cx="6231117" cy="390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2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C4504EA-391C-B752-72BC-C92F0DEFB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flow rate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039820-A289-478B-B942-14280AEE5E1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15187723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21DFB25D-14EC-AA25-7B87-6C63B9E29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Reynolds number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A7548D-ACE3-4E3C-A653-FBA50563848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6726396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565C3AD-C20A-4015-AFE5-91568706C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69F31700-E5B4-6D2C-3B88-BA865DAFF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66429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metal temperature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0501FC-D407-4C05-92BB-5D83B944CDB2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5614280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9650E3B-B258-459C-A752-6548B904C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temp. / part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5DF57-45EC-4168-B947-18E3A22D7AAB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4364257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907A6B4-5E0E-47A0-8C73-C10898136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809832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heat removal efficiency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470B97-9F2C-4604-8A75-D6307A67339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40209198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95CE6-D493-4A36-A67E-F896B8D89220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714932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29BA8D-575D-4E3B-9B1B-8BD311B1A6AA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590508908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542678" y="977109"/>
            <a:ext cx="8899525" cy="328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879" tIns="40940" rIns="81879" bIns="40940">
            <a:spAutoFit/>
          </a:bodyPr>
          <a:lstStyle>
            <a:lvl1pPr marL="406400" indent="-4064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The result indicate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1.The filling is evenly  ,and no short shot of the picture shown  gates position.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2.The injection pressure is 23.90Mpa, </a:t>
            </a:r>
            <a:r>
              <a:rPr lang="en-US" altLang="zh-CN" dirty="0">
                <a:solidFill>
                  <a:schemeClr val="accent2"/>
                </a:solidFill>
                <a:sym typeface="+mn-ea"/>
              </a:rPr>
              <a:t>the pressure in the acceptable range 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3.</a:t>
            </a:r>
            <a:r>
              <a:rPr kumimoji="0" lang="en-US" altLang="zh-CN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 difference of temperature front temp is less than  20℃ 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4. There is air traps on the ribs of the part surface.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5.</a:t>
            </a:r>
            <a:r>
              <a:rPr lang="en-US" altLang="zh-CN" dirty="0">
                <a:solidFill>
                  <a:schemeClr val="accent2"/>
                </a:solidFill>
                <a:ea typeface="Dotum" pitchFamily="34" charset="-127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There is weld line  on  the hole edge of the part surface</a:t>
            </a:r>
            <a:r>
              <a:rPr lang="zh-CN" altLang="en-US" dirty="0">
                <a:solidFill>
                  <a:schemeClr val="accent2"/>
                </a:solidFill>
              </a:rPr>
              <a:t>.</a:t>
            </a:r>
            <a:endParaRPr lang="en-US" altLang="zh-CN" dirty="0">
              <a:solidFill>
                <a:schemeClr val="accent2"/>
              </a:solidFill>
              <a:ea typeface="Dotum" pitchFamily="34" charset="-127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6.Volumetric shrinkage is not </a:t>
            </a:r>
            <a:r>
              <a:rPr lang="zh-CN" altLang="en-US" dirty="0">
                <a:solidFill>
                  <a:schemeClr val="accent2"/>
                </a:solidFill>
              </a:rPr>
              <a:t>evenly</a:t>
            </a:r>
            <a:r>
              <a:rPr lang="en-US" altLang="zh-CN" dirty="0">
                <a:solidFill>
                  <a:schemeClr val="accent2"/>
                </a:solidFill>
              </a:rPr>
              <a:t> on the part surface.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7.  The total deflection is 0.70mm.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  <a:endParaRPr lang="en-US" altLang="zh-CN" dirty="0"/>
          </a:p>
          <a:p>
            <a:pPr eaLnBrk="1" hangingPunct="1"/>
            <a:endParaRPr lang="en-US" altLang="zh-CN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Analysis result as below</a:t>
            </a:r>
          </a:p>
        </p:txBody>
      </p:sp>
      <p:graphicFrame>
        <p:nvGraphicFramePr>
          <p:cNvPr id="117797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060533"/>
              </p:ext>
            </p:extLst>
          </p:nvPr>
        </p:nvGraphicFramePr>
        <p:xfrm>
          <a:off x="1543051" y="4997451"/>
          <a:ext cx="9096375" cy="1020728"/>
        </p:xfrm>
        <a:graphic>
          <a:graphicData uri="http://schemas.openxmlformats.org/drawingml/2006/table">
            <a:tbl>
              <a:tblPr/>
              <a:tblGrid>
                <a:gridCol w="1021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27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18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5663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fill time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inject pressure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Max. clamp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X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Y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Z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065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0.7656Sec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23.90</a:t>
                      </a: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Mpa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61.62 </a:t>
                      </a:r>
                      <a:r>
                        <a:rPr kumimoji="0" lang="en-US" altLang="zh-CN" sz="1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tonne</a:t>
                      </a:r>
                      <a:endParaRPr kumimoji="0" lang="en-US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 -0.44~0.33mm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-0.54~0.62mm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-0.10~0.41mm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">
            <a:extLst>
              <a:ext uri="{FF2B5EF4-FFF2-40B4-BE49-F238E27FC236}">
                <a16:creationId xmlns:a16="http://schemas.microsoft.com/office/drawing/2014/main" id="{83B3E474-1D59-6275-EDCB-109DE100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332656"/>
            <a:ext cx="4525284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MFR Summary + conclusion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04FED0D-8A52-4E13-F7C0-4A5399D74ED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0699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820460" y="3555536"/>
            <a:ext cx="2224473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Process Setup 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66444" y="1662798"/>
            <a:ext cx="5249186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Part Details and Tool Description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graphicFrame>
        <p:nvGraphicFramePr>
          <p:cNvPr id="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05109"/>
              </p:ext>
            </p:extLst>
          </p:nvPr>
        </p:nvGraphicFramePr>
        <p:xfrm>
          <a:off x="1633101" y="2002601"/>
          <a:ext cx="7545470" cy="1367472"/>
        </p:xfrm>
        <a:graphic>
          <a:graphicData uri="http://schemas.openxmlformats.org/drawingml/2006/table">
            <a:tbl>
              <a:tblPr/>
              <a:tblGrid>
                <a:gridCol w="381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5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Name: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Y Housing NB5 FL</a:t>
                      </a:r>
                    </a:p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Y Housing NB5 FR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Volume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47.63 cm^3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Nominal Wall Thickness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1.8 mm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Tool Description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2*2cavities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992824"/>
              </p:ext>
            </p:extLst>
          </p:nvPr>
        </p:nvGraphicFramePr>
        <p:xfrm>
          <a:off x="1615635" y="3904868"/>
          <a:ext cx="7565752" cy="2219841"/>
        </p:xfrm>
        <a:graphic>
          <a:graphicData uri="http://schemas.openxmlformats.org/drawingml/2006/table">
            <a:tbl>
              <a:tblPr/>
              <a:tblGrid>
                <a:gridCol w="378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defRPr/>
                      </a:pPr>
                      <a:r>
                        <a:rPr lang="en-US" altLang="zh-CN" sz="1000" dirty="0">
                          <a:ea typeface="宋体" charset="-122"/>
                          <a:cs typeface="Arial" charset="0"/>
                        </a:rPr>
                        <a:t>A5132T-TD PP+20%TD</a:t>
                      </a:r>
                      <a:endParaRPr lang="de-DE" altLang="zh-CN" sz="1000" kern="0" dirty="0">
                        <a:solidFill>
                          <a:schemeClr val="tx2"/>
                        </a:solidFill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Injection time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0.7656 s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temp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220[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Mold temp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40 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4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Velocity/Pressure Transfer (% volume) 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98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%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Packing Pressure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35+28MPa/ 5+5s</a:t>
                      </a: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3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Project Area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184.50 m^2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56"/>
          <p:cNvSpPr>
            <a:spLocks noChangeArrowheads="1"/>
          </p:cNvSpPr>
          <p:nvPr/>
        </p:nvSpPr>
        <p:spPr bwMode="auto">
          <a:xfrm>
            <a:off x="1666444" y="1285845"/>
            <a:ext cx="1984720" cy="47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 anchor="ctr"/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Part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Tool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Setup</a:t>
            </a:r>
            <a:endParaRPr lang="en-US" altLang="zh-CN" sz="14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384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51D7337-8143-441A-A3A0-436882FFF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711" y="2695869"/>
            <a:ext cx="2647950" cy="25812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0FB22A-4D1F-41D6-A234-FE2F243B9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404" y="1786902"/>
            <a:ext cx="3987342" cy="3957135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759" y="-20862"/>
            <a:ext cx="2664296" cy="93871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Molding setting runner system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hot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injection point  </a:t>
            </a:r>
          </a:p>
        </p:txBody>
      </p:sp>
      <p:sp>
        <p:nvSpPr>
          <p:cNvPr id="19" name="矩形 18"/>
          <p:cNvSpPr/>
          <p:nvPr/>
        </p:nvSpPr>
        <p:spPr>
          <a:xfrm>
            <a:off x="5448017" y="1479125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</a:rPr>
              <a:t>Hot runner with tip-gate</a:t>
            </a:r>
            <a:endParaRPr lang="zh-CN" altLang="en-US" sz="1400" b="1" dirty="0">
              <a:solidFill>
                <a:schemeClr val="dk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80732" y="3121471"/>
            <a:ext cx="3074732" cy="2044371"/>
            <a:chOff x="6151242" y="2707384"/>
            <a:chExt cx="2564749" cy="2044371"/>
          </a:xfrm>
        </p:grpSpPr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6254194" y="4485013"/>
              <a:ext cx="1741114" cy="266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gate:</a:t>
              </a:r>
              <a:r>
                <a:rPr lang="en-US" altLang="zh-CN" sz="1200" dirty="0"/>
                <a:t>Ø1.5</a:t>
              </a:r>
              <a:endParaRPr lang="en-US" altLang="zh-CN" sz="1200" dirty="0">
                <a:ea typeface="宋体" charset="-122"/>
              </a:endParaRPr>
            </a:p>
          </p:txBody>
        </p:sp>
        <p:cxnSp>
          <p:nvCxnSpPr>
            <p:cNvPr id="25" name="直接箭头连接符 24"/>
            <p:cNvCxnSpPr>
              <a:cxnSpLocks/>
            </p:cNvCxnSpPr>
            <p:nvPr/>
          </p:nvCxnSpPr>
          <p:spPr>
            <a:xfrm flipV="1">
              <a:off x="7406601" y="2707384"/>
              <a:ext cx="1309390" cy="53612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6151242" y="3270679"/>
              <a:ext cx="1859199" cy="266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runner:</a:t>
              </a:r>
              <a:r>
                <a:rPr lang="en-US" altLang="zh-CN" sz="1200" dirty="0"/>
                <a:t>Ø10</a:t>
              </a:r>
              <a:r>
                <a:rPr lang="en-US" altLang="zh-CN" sz="1200" dirty="0">
                  <a:ea typeface="宋体" charset="-122"/>
                </a:rPr>
                <a:t>mm</a:t>
              </a:r>
            </a:p>
          </p:txBody>
        </p:sp>
        <p:cxnSp>
          <p:nvCxnSpPr>
            <p:cNvPr id="27" name="直接箭头连接符 26"/>
            <p:cNvCxnSpPr>
              <a:cxnSpLocks/>
            </p:cNvCxnSpPr>
            <p:nvPr/>
          </p:nvCxnSpPr>
          <p:spPr>
            <a:xfrm flipV="1">
              <a:off x="7274625" y="3748044"/>
              <a:ext cx="1441366" cy="73696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28">
            <a:extLst>
              <a:ext uri="{FF2B5EF4-FFF2-40B4-BE49-F238E27FC236}">
                <a16:creationId xmlns:a16="http://schemas.microsoft.com/office/drawing/2014/main" id="{07C871A1-E80A-4D12-979B-4EAAFB46AC70}"/>
              </a:ext>
            </a:extLst>
          </p:cNvPr>
          <p:cNvSpPr txBox="1"/>
          <p:nvPr/>
        </p:nvSpPr>
        <p:spPr>
          <a:xfrm>
            <a:off x="3847822" y="2923598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G3(54,63.5)</a:t>
            </a:r>
            <a:endParaRPr lang="zh-CN" altLang="en-US" sz="1200" dirty="0"/>
          </a:p>
        </p:txBody>
      </p:sp>
      <p:sp>
        <p:nvSpPr>
          <p:cNvPr id="21" name="文本框 28">
            <a:extLst>
              <a:ext uri="{FF2B5EF4-FFF2-40B4-BE49-F238E27FC236}">
                <a16:creationId xmlns:a16="http://schemas.microsoft.com/office/drawing/2014/main" id="{877D781A-0D96-4CAB-A8DB-B3263B71A314}"/>
              </a:ext>
            </a:extLst>
          </p:cNvPr>
          <p:cNvSpPr txBox="1"/>
          <p:nvPr/>
        </p:nvSpPr>
        <p:spPr>
          <a:xfrm>
            <a:off x="3847822" y="4287208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G4(54,-63.5)</a:t>
            </a:r>
            <a:endParaRPr lang="zh-CN" altLang="en-US" sz="1200" dirty="0"/>
          </a:p>
        </p:txBody>
      </p:sp>
      <p:sp>
        <p:nvSpPr>
          <p:cNvPr id="22" name="文本框 28">
            <a:extLst>
              <a:ext uri="{FF2B5EF4-FFF2-40B4-BE49-F238E27FC236}">
                <a16:creationId xmlns:a16="http://schemas.microsoft.com/office/drawing/2014/main" id="{F1A0968E-4FB4-45AF-BD79-DBAFC10CCF3E}"/>
              </a:ext>
            </a:extLst>
          </p:cNvPr>
          <p:cNvSpPr txBox="1"/>
          <p:nvPr/>
        </p:nvSpPr>
        <p:spPr>
          <a:xfrm>
            <a:off x="1096472" y="4287208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G1(-54,-63.5)</a:t>
            </a:r>
            <a:endParaRPr lang="zh-CN" altLang="en-US" sz="1200" dirty="0"/>
          </a:p>
        </p:txBody>
      </p:sp>
      <p:sp>
        <p:nvSpPr>
          <p:cNvPr id="28" name="文本框 28">
            <a:extLst>
              <a:ext uri="{FF2B5EF4-FFF2-40B4-BE49-F238E27FC236}">
                <a16:creationId xmlns:a16="http://schemas.microsoft.com/office/drawing/2014/main" id="{D3F4FB45-DEE5-4D00-9B5C-B1EB0FE68E48}"/>
              </a:ext>
            </a:extLst>
          </p:cNvPr>
          <p:cNvSpPr txBox="1"/>
          <p:nvPr/>
        </p:nvSpPr>
        <p:spPr>
          <a:xfrm>
            <a:off x="1096472" y="2968878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G2(-54,63.5)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8616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FB36499-F02A-4BD2-8C2A-D59299DE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AF18A33-5092-557F-C4DB-F4E46311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FILL+PACK (minimum)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7AA712E-1494-8276-3792-3CDE0E024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00871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1. Fill time SHADED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D7A70A5-2E2A-F12B-D5C9-38A3722C3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34726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2. Fill time CONTOUR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A9B2DC2-2E76-709B-FF18-4307FFF98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68582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3. Pressure X/Y plot 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967148C7-AEFE-D05B-D0D9-63B0A8193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01880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4. Pressure at V/P switchover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FF806DB-4A15-3AE4-15CE-4E0A5C288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35178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5. Temperature at flow front 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399EB9BC-9DB3-C15E-2564-E0DDCD0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68796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6. Temperature / Bulk temperature 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3CF6B734-D15B-7F1A-C333-ABC26A42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02414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7. Volumetric shrinkage 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0B6FEF2C-B2A5-2F6D-4D52-A57F3C8E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35949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8. Time to reach ejection temperature 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9795D409-1DC0-6C37-15E1-504B2342C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70463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9. Frozen layer fraction 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7E11BD58-8FAD-5060-9EFB-7FE53830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04977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10. Clamp force XY plot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0C74168-776B-A008-CBDC-2D8D6ACF7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387458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C63CDE0B-7A54-7F9B-7567-A0F564EB9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72514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12. Sink mark depth (mm)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A7F146A7-57B3-BAA5-A0AB-7EF5515DF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09781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13. Air traps 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C5726B89-E5C7-9F4A-3347-F19C5BB34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45981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14. Weld lines </a:t>
            </a:r>
          </a:p>
        </p:txBody>
      </p:sp>
    </p:spTree>
    <p:extLst>
      <p:ext uri="{BB962C8B-B14F-4D97-AF65-F5344CB8AC3E}">
        <p14:creationId xmlns:p14="http://schemas.microsoft.com/office/powerpoint/2010/main" val="1962249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727097" y="933205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4D1089B-3696-44A8-2CFA-9717C005ADF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E26F7DF-5C98-48A7-A7C6-68A8BEE20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951" y="1467944"/>
            <a:ext cx="5573381" cy="453940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DC2FC9B-C651-4DEB-9C02-3D5E9C66B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670" y="1467944"/>
            <a:ext cx="5573381" cy="453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1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29917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43D4E05-90BB-32F2-2E28-A42F128CEA8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99D4E03-358D-46EE-AA34-8813E1899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37" y="1573467"/>
            <a:ext cx="5480115" cy="44634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944A874-8264-4A10-906E-92D7DE2646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601" y="1552335"/>
            <a:ext cx="5506062" cy="448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37734"/>
      </p:ext>
    </p:extLst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891</TotalTime>
  <Words>1313</Words>
  <Application>Microsoft Office PowerPoint</Application>
  <PresentationFormat>宽屏</PresentationFormat>
  <Paragraphs>263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9" baseType="lpstr">
      <vt:lpstr>Arial Unicode MS</vt:lpstr>
      <vt:lpstr>DFKai-SB</vt:lpstr>
      <vt:lpstr>Dotum</vt:lpstr>
      <vt:lpstr>굴림</vt:lpstr>
      <vt:lpstr>PMingLiU</vt:lpstr>
      <vt:lpstr>宋体</vt:lpstr>
      <vt:lpstr>微软雅黑</vt:lpstr>
      <vt:lpstr>Arial</vt:lpstr>
      <vt:lpstr>Arial Black</vt:lpstr>
      <vt:lpstr>Calibri</vt:lpstr>
      <vt:lpstr>Wingdings</vt:lpstr>
      <vt:lpstr>W10249408-(JSY-765)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peter guan</cp:lastModifiedBy>
  <cp:revision>1035</cp:revision>
  <dcterms:created xsi:type="dcterms:W3CDTF">2009-10-12T02:20:24Z</dcterms:created>
  <dcterms:modified xsi:type="dcterms:W3CDTF">2025-11-11T12:25:34Z</dcterms:modified>
</cp:coreProperties>
</file>