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8"/>
  </p:notesMasterIdLst>
  <p:sldIdLst>
    <p:sldId id="258" r:id="rId2"/>
    <p:sldId id="317" r:id="rId3"/>
    <p:sldId id="329" r:id="rId4"/>
    <p:sldId id="330" r:id="rId5"/>
    <p:sldId id="352" r:id="rId6"/>
    <p:sldId id="331" r:id="rId7"/>
    <p:sldId id="333" r:id="rId8"/>
    <p:sldId id="335" r:id="rId9"/>
    <p:sldId id="332" r:id="rId10"/>
    <p:sldId id="340" r:id="rId11"/>
    <p:sldId id="372" r:id="rId12"/>
    <p:sldId id="338" r:id="rId13"/>
    <p:sldId id="377" r:id="rId14"/>
    <p:sldId id="378" r:id="rId15"/>
    <p:sldId id="373" r:id="rId16"/>
    <p:sldId id="379" r:id="rId17"/>
  </p:sldIdLst>
  <p:sldSz cx="12192000" cy="6858000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sz="1600" kern="1200">
        <a:solidFill>
          <a:srgbClr val="0000FF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600" kern="1200">
        <a:solidFill>
          <a:srgbClr val="0000FF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600" kern="1200">
        <a:solidFill>
          <a:srgbClr val="0000FF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600" kern="1200">
        <a:solidFill>
          <a:srgbClr val="0000FF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600" kern="1200">
        <a:solidFill>
          <a:srgbClr val="0000FF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1600" kern="1200">
        <a:solidFill>
          <a:srgbClr val="0000FF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1600" kern="1200">
        <a:solidFill>
          <a:srgbClr val="0000FF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1600" kern="1200">
        <a:solidFill>
          <a:srgbClr val="0000FF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1600" kern="1200">
        <a:solidFill>
          <a:srgbClr val="0000FF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tandardabschnitt" id="{9B5F7D32-6DF2-42C0-834F-53E1EFD933E1}">
          <p14:sldIdLst>
            <p14:sldId id="258"/>
            <p14:sldId id="317"/>
          </p14:sldIdLst>
        </p14:section>
        <p14:section name="content mould" id="{36449602-2662-42D9-872A-1FE7CC33CBA9}">
          <p14:sldIdLst>
            <p14:sldId id="329"/>
            <p14:sldId id="330"/>
            <p14:sldId id="352"/>
            <p14:sldId id="331"/>
            <p14:sldId id="333"/>
            <p14:sldId id="335"/>
          </p14:sldIdLst>
        </p14:section>
        <p14:section name="content part" id="{BDF28326-BE8D-4AD0-A663-1FEC91D87506}">
          <p14:sldIdLst>
            <p14:sldId id="332"/>
            <p14:sldId id="340"/>
            <p14:sldId id="372"/>
            <p14:sldId id="338"/>
            <p14:sldId id="377"/>
            <p14:sldId id="378"/>
            <p14:sldId id="373"/>
            <p14:sldId id="379"/>
          </p14:sldIdLst>
        </p14:section>
        <p14:section name="proposal part optimization" id="{6F826376-7A83-4B0E-84A4-2BDA6F25354D}">
          <p14:sldIdLst/>
        </p14:section>
      </p14:sectionLst>
    </p:ext>
    <p:ext uri="{EFAFB233-063F-42B5-8137-9DF3F51BA10A}">
      <p15:sldGuideLst xmlns:p15="http://schemas.microsoft.com/office/powerpoint/2012/main">
        <p15:guide id="1" orient="horz" pos="2118" userDrawn="1">
          <p15:clr>
            <a:srgbClr val="A4A3A4"/>
          </p15:clr>
        </p15:guide>
        <p15:guide id="2" pos="3794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dministrator" initials="A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FC7202"/>
    <a:srgbClr val="D46A2A"/>
    <a:srgbClr val="F305FB"/>
    <a:srgbClr val="66FFFF"/>
    <a:srgbClr val="B2B2B2"/>
    <a:srgbClr val="5F5F5F"/>
    <a:srgbClr val="000099"/>
    <a:srgbClr val="292929"/>
    <a:srgbClr val="4D4D4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126" autoAdjust="0"/>
    <p:restoredTop sz="94660"/>
  </p:normalViewPr>
  <p:slideViewPr>
    <p:cSldViewPr showGuides="1">
      <p:cViewPr>
        <p:scale>
          <a:sx n="110" d="100"/>
          <a:sy n="110" d="100"/>
        </p:scale>
        <p:origin x="912" y="318"/>
      </p:cViewPr>
      <p:guideLst>
        <p:guide orient="horz" pos="2118"/>
        <p:guide pos="3794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>
              <a:defRPr sz="1200">
                <a:solidFill>
                  <a:schemeClr val="tx1"/>
                </a:solidFill>
              </a:defRPr>
            </a:lvl1pPr>
          </a:lstStyle>
          <a:p>
            <a:endParaRPr lang="en-US" altLang="zh-CN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endParaRPr lang="en-US" altLang="zh-CN"/>
          </a:p>
        </p:txBody>
      </p:sp>
      <p:sp>
        <p:nvSpPr>
          <p:cNvPr id="81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</a:ln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lstStyle>
            <a:lvl1pPr>
              <a:defRPr sz="1200">
                <a:solidFill>
                  <a:schemeClr val="tx1"/>
                </a:solidFill>
              </a:defRPr>
            </a:lvl1pPr>
          </a:lstStyle>
          <a:p>
            <a:endParaRPr lang="en-US" altLang="zh-CN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A7848732-5F78-497F-BF1F-9E6F33893686}" type="slidenum">
              <a:rPr lang="en-US" altLang="zh-CN"/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F559300-1372-496A-BAD9-DFB05481C176}" type="datetime1">
              <a:rPr lang="zh-CN" altLang="de-DE"/>
              <a:t>2025/11/12</a:t>
            </a:fld>
            <a:endParaRPr lang="zh-CN" altLang="zh-CN"/>
          </a:p>
        </p:txBody>
      </p:sp>
      <p:sp>
        <p:nvSpPr>
          <p:cNvPr id="6" name="Rectangle 5"/>
          <p:cNvSpPr txBox="1">
            <a:spLocks noChangeArrowheads="1"/>
          </p:cNvSpPr>
          <p:nvPr userDrawn="1"/>
        </p:nvSpPr>
        <p:spPr bwMode="auto">
          <a:xfrm>
            <a:off x="4367808" y="6264275"/>
            <a:ext cx="1919816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400" kern="1200" smtClean="0">
                <a:solidFill>
                  <a:srgbClr val="000099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sz="1600" kern="120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sz="1600" kern="120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sz="1600" kern="120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sz="1600" kern="120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>
              <a:defRPr/>
            </a:pPr>
            <a:r>
              <a:rPr lang="en-US" altLang="zh-CN" sz="1400"/>
              <a:t>P </a:t>
            </a:r>
            <a:fld id="{91516132-7336-442B-8B90-FA61219AA241}" type="slidenum">
              <a:rPr lang="en-US" altLang="zh-CN" sz="1400" smtClean="0"/>
              <a:t>‹#›</a:t>
            </a:fld>
            <a:r>
              <a:rPr lang="en-US" altLang="zh-CN" sz="1400"/>
              <a:t>/15</a:t>
            </a:r>
            <a:endParaRPr lang="en-US" altLang="zh-CN" sz="140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FCFB91F-2116-473C-873B-231CC4AB27FA}" type="datetime1">
              <a:rPr lang="zh-CN" altLang="de-DE"/>
              <a:t>2025/11/12</a:t>
            </a:fld>
            <a:endParaRPr lang="zh-CN" altLang="zh-CN"/>
          </a:p>
        </p:txBody>
      </p:sp>
      <p:sp>
        <p:nvSpPr>
          <p:cNvPr id="6" name="Rectangle 5"/>
          <p:cNvSpPr txBox="1">
            <a:spLocks noChangeArrowheads="1"/>
          </p:cNvSpPr>
          <p:nvPr userDrawn="1"/>
        </p:nvSpPr>
        <p:spPr bwMode="auto">
          <a:xfrm>
            <a:off x="4367808" y="6244803"/>
            <a:ext cx="1919816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rgbClr val="000099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sz="1600" kern="120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sz="1600" kern="120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sz="1600" kern="120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sz="1600" kern="120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>
              <a:defRPr/>
            </a:pPr>
            <a:r>
              <a:rPr lang="en-US" altLang="zh-CN" sz="1400"/>
              <a:t>P </a:t>
            </a:r>
            <a:fld id="{E845B4C9-1983-45C7-B1E1-15931573A206}" type="slidenum">
              <a:rPr lang="en-US" altLang="zh-CN" sz="1400" smtClean="0"/>
              <a:t>‹#›</a:t>
            </a:fld>
            <a:r>
              <a:rPr lang="en-US" altLang="zh-CN" sz="1400"/>
              <a:t>/15</a:t>
            </a:r>
            <a:endParaRPr lang="en-US" altLang="zh-CN" sz="1400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751A01F-30EB-465D-A4FA-D03FF7434464}" type="datetime1">
              <a:rPr lang="zh-CN" altLang="de-DE"/>
              <a:t>2025/11/12</a:t>
            </a:fld>
            <a:endParaRPr lang="zh-CN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/>
              <a:t>P </a:t>
            </a:r>
            <a:fld id="{B461F62E-2E7C-4182-90BD-F4AFEAD56944}" type="slidenum">
              <a:rPr lang="en-US" altLang="zh-CN"/>
              <a:t>‹#›</a:t>
            </a:fld>
            <a:r>
              <a:rPr lang="en-US" altLang="zh-CN"/>
              <a:t>/6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73C2C8-B631-4A20-B78E-9C9FEAD36837}" type="datetime1">
              <a:rPr lang="zh-CN" altLang="de-DE"/>
              <a:t>2025/11/12</a:t>
            </a:fld>
            <a:endParaRPr lang="zh-CN" altLang="zh-CN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/>
              <a:t>P </a:t>
            </a:r>
            <a:fld id="{DD1B1A2F-FE57-48AC-9332-476725BC2CCA}" type="slidenum">
              <a:rPr lang="en-US" altLang="zh-CN"/>
              <a:t>‹#›</a:t>
            </a:fld>
            <a:r>
              <a:rPr lang="en-US" altLang="zh-CN"/>
              <a:t>/6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4F2B158-8B33-4C85-AD50-2638F91C4A13}" type="datetime1">
              <a:rPr lang="zh-CN" altLang="de-DE"/>
              <a:t>2025/11/12</a:t>
            </a:fld>
            <a:endParaRPr lang="zh-CN" altLang="zh-CN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/>
              <a:t>P </a:t>
            </a:r>
            <a:fld id="{500A2B24-44EB-4723-A1F9-2FA5CF20C91F}" type="slidenum">
              <a:rPr lang="en-US" altLang="zh-CN"/>
              <a:t>‹#›</a:t>
            </a:fld>
            <a:r>
              <a:rPr lang="en-US" altLang="zh-CN"/>
              <a:t>/6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8BC2554-F870-4A08-A1C3-34A0352C7FE6}" type="datetime1">
              <a:rPr lang="zh-CN" altLang="de-DE"/>
              <a:t>2025/11/12</a:t>
            </a:fld>
            <a:endParaRPr lang="zh-CN" altLang="zh-CN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 dirty="0"/>
              <a:t>P </a:t>
            </a:r>
            <a:fld id="{E845B4C9-1983-45C7-B1E1-15931573A206}" type="slidenum">
              <a:rPr lang="en-US" altLang="zh-CN" dirty="0" smtClean="0"/>
              <a:t>‹#›</a:t>
            </a:fld>
            <a:r>
              <a:rPr lang="en-US" altLang="zh-CN" dirty="0"/>
              <a:t>/15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65F1267-7E44-4787-8237-46EA7EE3B425}" type="datetime1">
              <a:rPr lang="zh-CN" altLang="de-DE"/>
              <a:t>2025/11/12</a:t>
            </a:fld>
            <a:endParaRPr lang="zh-CN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/>
              <a:t>P </a:t>
            </a:r>
            <a:fld id="{B47AAD2E-8827-4426-B624-FBB371AF10C2}" type="slidenum">
              <a:rPr lang="en-US" altLang="zh-CN"/>
              <a:t>‹#›</a:t>
            </a:fld>
            <a:r>
              <a:rPr lang="en-US" altLang="zh-CN"/>
              <a:t>/6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8D86719-B1D8-44BE-B404-483BF05E5B85}" type="datetime1">
              <a:rPr lang="zh-CN" altLang="de-DE"/>
              <a:t>2025/11/12</a:t>
            </a:fld>
            <a:endParaRPr lang="zh-CN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/>
              <a:t>P </a:t>
            </a:r>
            <a:fld id="{3AAFEAFC-7D3C-45C8-B2D7-223DD88C08B2}" type="slidenum">
              <a:rPr lang="en-US" altLang="zh-CN"/>
              <a:t>‹#›</a:t>
            </a:fld>
            <a:r>
              <a:rPr lang="en-US" altLang="zh-CN"/>
              <a:t>/6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D76C578-B039-4440-93BC-93558C33A662}" type="datetime1">
              <a:rPr lang="zh-CN" altLang="de-DE"/>
              <a:t>2025/11/12</a:t>
            </a:fld>
            <a:endParaRPr lang="zh-CN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/>
              <a:t>P </a:t>
            </a:r>
            <a:fld id="{99623990-8177-4A63-A14D-83A8A4CBF987}" type="slidenum">
              <a:rPr lang="en-US" altLang="zh-CN"/>
              <a:t>‹#›</a:t>
            </a:fld>
            <a:r>
              <a:rPr lang="en-US" altLang="zh-CN"/>
              <a:t>/6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GIF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0" y="0"/>
            <a:ext cx="12192000" cy="908720"/>
          </a:xfrm>
          <a:prstGeom prst="rect">
            <a:avLst/>
          </a:prstGeom>
          <a:solidFill>
            <a:srgbClr val="969696">
              <a:alpha val="43000"/>
            </a:srgbClr>
          </a:solidFill>
          <a:ln w="9525" algn="ctr">
            <a:noFill/>
            <a:miter lim="800000"/>
          </a:ln>
          <a:effectLst/>
        </p:spPr>
        <p:txBody>
          <a:bodyPr wrap="none" anchor="ctr"/>
          <a:lstStyle/>
          <a:p>
            <a:endParaRPr lang="zh-CN" altLang="en-US" sz="1600" b="1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0" y="6066630"/>
            <a:ext cx="4943872" cy="777876"/>
          </a:xfrm>
          <a:prstGeom prst="rect">
            <a:avLst/>
          </a:prstGeom>
          <a:solidFill>
            <a:schemeClr val="accent5">
              <a:lumMod val="50000"/>
              <a:alpha val="12000"/>
            </a:schemeClr>
          </a:solidFill>
          <a:ln w="9525" algn="ctr">
            <a:noFill/>
            <a:miter lim="800000"/>
          </a:ln>
          <a:effectLst/>
        </p:spPr>
        <p:txBody>
          <a:bodyPr wrap="none" anchor="ctr"/>
          <a:lstStyle/>
          <a:p>
            <a:endParaRPr lang="zh-CN" altLang="en-US" sz="1600" b="1" dirty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51451" y="6264275"/>
            <a:ext cx="1486892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ctr">
              <a:defRPr sz="1400">
                <a:solidFill>
                  <a:srgbClr val="000099"/>
                </a:solidFill>
              </a:defRPr>
            </a:lvl1pPr>
          </a:lstStyle>
          <a:p>
            <a:fld id="{4EB2FB86-019D-4692-9680-51D4C71C831A}" type="datetime1">
              <a:rPr lang="zh-CN" altLang="de-DE"/>
              <a:t>2025/11/12</a:t>
            </a:fld>
            <a:endParaRPr lang="zh-CN" altLang="zh-CN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799524" y="6264275"/>
            <a:ext cx="1919816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ctr">
              <a:defRPr sz="1400" smtClean="0">
                <a:solidFill>
                  <a:srgbClr val="000099"/>
                </a:solidFill>
              </a:defRPr>
            </a:lvl1pPr>
          </a:lstStyle>
          <a:p>
            <a:pPr>
              <a:defRPr/>
            </a:pPr>
            <a:r>
              <a:rPr lang="en-US" altLang="zh-CN" dirty="0"/>
              <a:t>P </a:t>
            </a:r>
            <a:fld id="{91516132-7336-442B-8B90-FA61219AA241}" type="slidenum">
              <a:rPr lang="en-US" altLang="zh-CN" dirty="0" smtClean="0"/>
              <a:t>‹#›</a:t>
            </a:fld>
            <a:r>
              <a:rPr lang="en-US" altLang="zh-CN" dirty="0"/>
              <a:t>/15</a:t>
            </a:r>
          </a:p>
        </p:txBody>
      </p:sp>
      <p:sp>
        <p:nvSpPr>
          <p:cNvPr id="1041" name="Rectangle 17"/>
          <p:cNvSpPr>
            <a:spLocks noChangeArrowheads="1"/>
          </p:cNvSpPr>
          <p:nvPr/>
        </p:nvSpPr>
        <p:spPr bwMode="auto">
          <a:xfrm>
            <a:off x="192618" y="6264275"/>
            <a:ext cx="1486892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/>
          <a:lstStyle/>
          <a:p>
            <a:pPr>
              <a:defRPr/>
            </a:pPr>
            <a:r>
              <a:rPr lang="en-US" altLang="zh-CN" sz="1400" dirty="0">
                <a:solidFill>
                  <a:srgbClr val="000099"/>
                </a:solidFill>
              </a:rPr>
              <a:t>Kneißl Georg</a:t>
            </a:r>
          </a:p>
        </p:txBody>
      </p:sp>
      <p:sp>
        <p:nvSpPr>
          <p:cNvPr id="1046" name="Rectangle 22"/>
          <p:cNvSpPr>
            <a:spLocks noChangeArrowheads="1"/>
          </p:cNvSpPr>
          <p:nvPr userDrawn="1"/>
        </p:nvSpPr>
        <p:spPr bwMode="auto">
          <a:xfrm>
            <a:off x="1327381" y="206365"/>
            <a:ext cx="2432051" cy="557213"/>
          </a:xfrm>
          <a:prstGeom prst="rect">
            <a:avLst/>
          </a:prstGeom>
          <a:noFill/>
          <a:ln w="9525" algn="ctr">
            <a:noFill/>
            <a:miter lim="800000"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altLang="zh-CN" sz="2500" i="1" dirty="0">
                <a:solidFill>
                  <a:srgbClr val="B2B2B2"/>
                </a:solidFill>
                <a:latin typeface="Arial Black" panose="020B0A04020102020204" pitchFamily="34" charset="0"/>
              </a:rPr>
              <a:t>DFM</a:t>
            </a:r>
            <a:r>
              <a:rPr lang="en-US" altLang="zh-CN" sz="2000" i="1" dirty="0">
                <a:solidFill>
                  <a:srgbClr val="B2B2B2"/>
                </a:solidFill>
                <a:latin typeface="Arial Black" panose="020B0A04020102020204" pitchFamily="34" charset="0"/>
              </a:rPr>
              <a:t> </a:t>
            </a:r>
          </a:p>
        </p:txBody>
      </p:sp>
      <p:pic>
        <p:nvPicPr>
          <p:cNvPr id="12" name="Grafik 11" descr="Logo_S+W.gif"/>
          <p:cNvPicPr>
            <a:picLocks noChangeAspect="1"/>
          </p:cNvPicPr>
          <p:nvPr userDrawn="1"/>
        </p:nvPicPr>
        <p:blipFill>
          <a:blip r:embed="rId11" cstate="print">
            <a:duotone>
              <a:prstClr val="black"/>
              <a:schemeClr val="bg2">
                <a:lumMod val="75000"/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263692" y="140715"/>
            <a:ext cx="887760" cy="653064"/>
          </a:xfrm>
          <a:prstGeom prst="rect">
            <a:avLst/>
          </a:prstGeom>
        </p:spPr>
      </p:pic>
      <p:graphicFrame>
        <p:nvGraphicFramePr>
          <p:cNvPr id="9" name="Group 45"/>
          <p:cNvGraphicFramePr>
            <a:graphicFrameLocks noGrp="1"/>
          </p:cNvGraphicFramePr>
          <p:nvPr userDrawn="1"/>
        </p:nvGraphicFramePr>
        <p:xfrm>
          <a:off x="5105053" y="6080124"/>
          <a:ext cx="7039618" cy="777876"/>
        </p:xfrm>
        <a:graphic>
          <a:graphicData uri="http://schemas.openxmlformats.org/drawingml/2006/table">
            <a:tbl>
              <a:tblPr/>
              <a:tblGrid>
                <a:gridCol w="107549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76405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7050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2955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292">
                <a:tc gridSpan="4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120000"/>
                        <a:buFontTx/>
                        <a:buNone/>
                      </a:pPr>
                      <a:r>
                        <a:rPr kumimoji="0" lang="en-US" altLang="zh-CN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Customer Comment. (please give your approval and comments)</a:t>
                      </a:r>
                    </a:p>
                  </a:txBody>
                  <a:tcPr marL="121920" marR="121920" marT="45757" marB="45757" anchor="ctr" horzOverflow="overflow">
                    <a:lnL w="28575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L>
                    <a:lnR w="28575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R>
                    <a:lnT w="28575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T>
                    <a:lnB w="12700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929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120000"/>
                        <a:buFontTx/>
                        <a:buNone/>
                      </a:pPr>
                      <a:r>
                        <a:rPr kumimoji="0" lang="en-US" altLang="zh-CN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sym typeface="Wingdings" panose="05000000000000000000" pitchFamily="2" charset="2"/>
                        </a:rPr>
                        <a:t>OK or NG</a:t>
                      </a:r>
                      <a:endParaRPr kumimoji="0" lang="en-US" altLang="zh-CN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L="121920" marR="121920" marT="45757" marB="45757" anchor="ctr" horzOverflow="overflow">
                    <a:lnL w="28575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L>
                    <a:lnR w="12700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R>
                    <a:lnT w="12700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T>
                    <a:lnB w="12700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120000"/>
                        <a:buFontTx/>
                        <a:buNone/>
                      </a:pPr>
                      <a:r>
                        <a:rPr kumimoji="0" lang="en-US" altLang="zh-CN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Remark</a:t>
                      </a:r>
                    </a:p>
                  </a:txBody>
                  <a:tcPr marL="121920" marR="121920" marT="45757" marB="45757" anchor="ctr" horzOverflow="overflow">
                    <a:lnL w="12700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L>
                    <a:lnR w="12700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R>
                    <a:lnT w="12700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T>
                    <a:lnB w="12700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120000"/>
                        <a:buFontTx/>
                        <a:buNone/>
                      </a:pPr>
                      <a:r>
                        <a:rPr kumimoji="0" lang="en-US" altLang="zh-CN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Approval By:</a:t>
                      </a:r>
                    </a:p>
                  </a:txBody>
                  <a:tcPr marL="121920" marR="121920" marT="45757" marB="45757" anchor="ctr" horzOverflow="overflow">
                    <a:lnL w="12700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L>
                    <a:lnR w="12700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R>
                    <a:lnT w="12700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T>
                    <a:lnB w="12700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120000"/>
                        <a:buFontTx/>
                        <a:buNone/>
                      </a:pPr>
                      <a:r>
                        <a:rPr kumimoji="0" lang="en-US" altLang="zh-CN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Date</a:t>
                      </a:r>
                    </a:p>
                  </a:txBody>
                  <a:tcPr marL="121920" marR="121920" marT="45757" marB="45757" anchor="ctr" horzOverflow="overflow">
                    <a:lnL w="12700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L>
                    <a:lnR w="28575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R>
                    <a:lnT w="12700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T>
                    <a:lnB w="12700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929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120000"/>
                        <a:buFontTx/>
                        <a:buNone/>
                      </a:pPr>
                      <a:endParaRPr kumimoji="0" lang="zh-CN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L="121920" marR="121920" marT="45757" marB="45757" anchor="ctr" horzOverflow="overflow">
                    <a:lnL w="28575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L>
                    <a:lnR w="12700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R>
                    <a:lnT w="12700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T>
                    <a:lnB w="28575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120000"/>
                        <a:buFontTx/>
                        <a:buNone/>
                      </a:pPr>
                      <a:endParaRPr kumimoji="0" lang="zh-CN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L="121920" marR="121920" marT="45757" marB="45757" anchor="ctr" horzOverflow="overflow">
                    <a:lnL w="12700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L>
                    <a:lnR w="12700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R>
                    <a:lnT w="12700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T>
                    <a:lnB w="28575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120000"/>
                        <a:buFontTx/>
                        <a:buNone/>
                      </a:pPr>
                      <a:endParaRPr kumimoji="0" lang="zh-CN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L="121920" marR="121920" marT="45757" marB="45757" anchor="ctr" horzOverflow="overflow">
                    <a:lnL w="12700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L>
                    <a:lnR w="12700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R>
                    <a:lnT w="12700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T>
                    <a:lnB w="28575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120000"/>
                        <a:buFontTx/>
                        <a:buNone/>
                      </a:pPr>
                      <a:endParaRPr kumimoji="0" lang="zh-CN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L="121920" marR="121920" marT="45757" marB="45757" anchor="ctr" horzOverflow="overflow">
                    <a:lnL w="12700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L>
                    <a:lnR w="28575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R>
                    <a:lnT w="12700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T>
                    <a:lnB w="28575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hf sldNum="0"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4"/>
          <p:cNvSpPr>
            <a:spLocks noGrp="1" noChangeArrowheads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fld id="{0E356410-B022-4422-B161-D8C696547E99}" type="datetime1">
              <a:rPr lang="zh-CN" altLang="en-US"/>
              <a:t>2025/11/12</a:t>
            </a:fld>
            <a:endParaRPr lang="zh-CN" altLang="zh-CN"/>
          </a:p>
        </p:txBody>
      </p:sp>
      <p:graphicFrame>
        <p:nvGraphicFramePr>
          <p:cNvPr id="2111" name="Group 63"/>
          <p:cNvGraphicFramePr>
            <a:graphicFrameLocks noGrp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68591222"/>
              </p:ext>
            </p:extLst>
          </p:nvPr>
        </p:nvGraphicFramePr>
        <p:xfrm>
          <a:off x="191344" y="980728"/>
          <a:ext cx="4104749" cy="4525453"/>
        </p:xfrm>
        <a:graphic>
          <a:graphicData uri="http://schemas.openxmlformats.org/drawingml/2006/table">
            <a:tbl>
              <a:tblPr/>
              <a:tblGrid>
                <a:gridCol w="129614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808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4906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2"/>
                          <a:cs typeface="Arial Unicode MS" panose="020B0604020202020204" pitchFamily="34" charset="-122"/>
                        </a:rPr>
                        <a:t>KTK mould Nr. </a:t>
                      </a:r>
                    </a:p>
                  </a:txBody>
                  <a:tcPr marL="90000" marR="90000" marT="46800" marB="468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lang="en-US" altLang="zh-CN" sz="1100" dirty="0">
                          <a:ln>
                            <a:noFill/>
                          </a:ln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sym typeface="+mn-ea"/>
                        </a:rPr>
                        <a:t>WZ-1275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7055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2"/>
                          <a:cs typeface="Arial Unicode MS" panose="020B0604020202020204" pitchFamily="34" charset="-122"/>
                        </a:rPr>
                        <a:t>Customer mould Nr. </a:t>
                      </a:r>
                    </a:p>
                  </a:txBody>
                  <a:tcPr marL="90000" marR="90000" marT="46800" marB="468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lang="en-US" altLang="zh-CN" sz="1100" dirty="0">
                          <a:ln>
                            <a:noFill/>
                          </a:ln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sym typeface="+mn-ea"/>
                        </a:rPr>
                        <a:t>25.009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1519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2"/>
                          <a:cs typeface="Arial Unicode MS" panose="020B0604020202020204" pitchFamily="34" charset="-122"/>
                        </a:rPr>
                        <a:t>Valid CAD file</a:t>
                      </a:r>
                    </a:p>
                  </a:txBody>
                  <a:tcPr marL="90000" marR="90000" marT="46800" marB="468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Y Housing NB5 RL_12792-760.stp+Y Housing NB5 RR_12792-761.stp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3672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2"/>
                          <a:cs typeface="Arial Unicode MS" panose="020B0604020202020204" pitchFamily="34" charset="-122"/>
                        </a:rPr>
                        <a:t>Part name</a:t>
                      </a:r>
                    </a:p>
                  </a:txBody>
                  <a:tcPr marL="90000" marR="90000" marT="46800" marB="468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de-DE" sz="1100" kern="0" dirty="0">
                          <a:solidFill>
                            <a:schemeClr val="tx2"/>
                          </a:solidFill>
                          <a:latin typeface="+mj-lt"/>
                          <a:ea typeface="+mj-ea"/>
                          <a:cs typeface="+mj-cs"/>
                          <a:sym typeface="+mn-ea"/>
                        </a:rPr>
                        <a:t>Y Housing NB5 RL</a:t>
                      </a:r>
                    </a:p>
                    <a:p>
                      <a:pPr algn="ctr">
                        <a:buNone/>
                      </a:pPr>
                      <a:r>
                        <a:rPr lang="en-US" altLang="de-DE" sz="1100" kern="0" dirty="0">
                          <a:solidFill>
                            <a:schemeClr val="tx2"/>
                          </a:solidFill>
                          <a:latin typeface="+mj-lt"/>
                          <a:ea typeface="+mj-ea"/>
                          <a:cs typeface="+mj-cs"/>
                          <a:sym typeface="+mn-ea"/>
                        </a:rPr>
                        <a:t>Y Housing NB5 RR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9116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2"/>
                          <a:cs typeface="Arial Unicode MS" panose="020B0604020202020204" pitchFamily="34" charset="-122"/>
                        </a:rPr>
                        <a:t>Part number </a:t>
                      </a:r>
                    </a:p>
                  </a:txBody>
                  <a:tcPr marL="90000" marR="90000" marT="46800" marB="468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1100" kern="0" noProof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uLnTx/>
                          <a:uFillTx/>
                          <a:latin typeface="+mj-lt"/>
                          <a:ea typeface="+mj-ea"/>
                          <a:cs typeface="+mj-cs"/>
                          <a:sym typeface="+mn-ea"/>
                        </a:rPr>
                        <a:t>12792-760</a:t>
                      </a:r>
                    </a:p>
                    <a:p>
                      <a:pPr algn="ctr">
                        <a:buNone/>
                      </a:pPr>
                      <a:r>
                        <a:rPr lang="en-US" altLang="zh-CN" sz="1100" kern="0" noProof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uLnTx/>
                          <a:uFillTx/>
                          <a:latin typeface="+mj-lt"/>
                          <a:ea typeface="+mj-ea"/>
                          <a:cs typeface="+mj-cs"/>
                          <a:sym typeface="+mn-ea"/>
                        </a:rPr>
                        <a:t>12792-761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969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2"/>
                          <a:cs typeface="Arial Unicode MS" panose="020B0604020202020204" pitchFamily="34" charset="-122"/>
                        </a:rPr>
                        <a:t>Material </a:t>
                      </a:r>
                    </a:p>
                  </a:txBody>
                  <a:tcPr marL="90000" marR="90000" marT="46800" marB="468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CN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PP-TD 20</a:t>
                      </a:r>
                    </a:p>
                    <a:p>
                      <a:pPr algn="ctr">
                        <a:buNone/>
                      </a:pPr>
                      <a:endParaRPr kumimoji="0" lang="en-US" altLang="zh-CN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3369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2"/>
                          <a:cs typeface="Arial Unicode MS" panose="020B0604020202020204" pitchFamily="34" charset="-122"/>
                        </a:rPr>
                        <a:t>Color </a:t>
                      </a:r>
                    </a:p>
                  </a:txBody>
                  <a:tcPr marL="90000" marR="90000" marT="46800" marB="468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lang="en-US" altLang="zh-CN" sz="11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sym typeface="+mn-ea"/>
                        </a:rPr>
                        <a:t>Pls</a:t>
                      </a:r>
                      <a:r>
                        <a:rPr lang="zh-CN" altLang="en-US" sz="11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sym typeface="+mn-ea"/>
                        </a:rPr>
                        <a:t> </a:t>
                      </a:r>
                      <a:r>
                        <a:rPr lang="en-US" altLang="zh-CN" sz="11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sym typeface="+mn-ea"/>
                        </a:rPr>
                        <a:t>provide</a:t>
                      </a:r>
                      <a:endParaRPr lang="zh-CN" altLang="en-US" sz="11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  <a:sym typeface="+mn-ea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7688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2"/>
                          <a:cs typeface="Arial Unicode MS" panose="020B0604020202020204" pitchFamily="34" charset="-122"/>
                        </a:rPr>
                        <a:t>Shrinkage flow direction</a:t>
                      </a:r>
                    </a:p>
                  </a:txBody>
                  <a:tcPr marL="90000" marR="90000" marT="46800" marB="468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100" dirty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sym typeface="+mn-ea"/>
                        </a:rPr>
                        <a:t>1.2%</a:t>
                      </a:r>
                      <a:endParaRPr kumimoji="0" lang="en-US" altLang="zh-CN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Arial Unicode MS" panose="020B0604020202020204" pitchFamily="34" charset="-122"/>
                        <a:cs typeface="Arial Unicode MS" panose="020B0604020202020204" pitchFamily="34" charset="-122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449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2"/>
                          <a:cs typeface="Arial Unicode MS" panose="020B0604020202020204" pitchFamily="34" charset="-122"/>
                        </a:rPr>
                        <a:t>Shrinkage cross direction </a:t>
                      </a:r>
                    </a:p>
                  </a:txBody>
                  <a:tcPr marL="90000" marR="90000" marT="46800" marB="468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100" dirty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sym typeface="+mn-ea"/>
                        </a:rPr>
                        <a:t>1.2%</a:t>
                      </a:r>
                      <a:endParaRPr kumimoji="0" lang="en-US" altLang="zh-CN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Arial Unicode MS" panose="020B0604020202020204" pitchFamily="34" charset="-122"/>
                        <a:cs typeface="Arial Unicode MS" panose="020B0604020202020204" pitchFamily="34" charset="-122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55820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2"/>
                          <a:cs typeface="Arial Unicode MS" panose="020B0604020202020204" pitchFamily="34" charset="-122"/>
                        </a:rPr>
                        <a:t>Surface cavity </a:t>
                      </a:r>
                    </a:p>
                  </a:txBody>
                  <a:tcPr marL="90000" marR="90000" marT="46800" marB="468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2"/>
                          <a:cs typeface="Arial Unicode MS" panose="020B0604020202020204" pitchFamily="34" charset="-122"/>
                        </a:rPr>
                        <a:t>2+2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sp>
        <p:nvSpPr>
          <p:cNvPr id="7" name="矩形 6"/>
          <p:cNvSpPr/>
          <p:nvPr/>
        </p:nvSpPr>
        <p:spPr>
          <a:xfrm>
            <a:off x="4799965" y="980440"/>
            <a:ext cx="7264400" cy="4279265"/>
          </a:xfrm>
          <a:prstGeom prst="rect">
            <a:avLst/>
          </a:prstGeom>
          <a:noFill/>
          <a:ln w="28575" cap="flat" cmpd="sng" algn="ctr">
            <a:solidFill>
              <a:schemeClr val="tx1">
                <a:lumMod val="85000"/>
                <a:lumOff val="15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anchor="ctr" anchorCtr="0" compatLnSpc="1"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600" b="1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24245" y="1196340"/>
            <a:ext cx="4601845" cy="3699510"/>
          </a:xfrm>
          <a:prstGeom prst="rect">
            <a:avLst/>
          </a:prstGeom>
        </p:spPr>
      </p:pic>
      <p:sp>
        <p:nvSpPr>
          <p:cNvPr id="5" name="文本框 15"/>
          <p:cNvSpPr txBox="1"/>
          <p:nvPr/>
        </p:nvSpPr>
        <p:spPr>
          <a:xfrm>
            <a:off x="5267960" y="4004945"/>
            <a:ext cx="927735" cy="275590"/>
          </a:xfrm>
          <a:prstGeom prst="rect">
            <a:avLst/>
          </a:prstGeom>
          <a:solidFill>
            <a:srgbClr val="FFC000"/>
          </a:solidFill>
          <a:ln w="9525">
            <a:noFill/>
          </a:ln>
        </p:spPr>
        <p:txBody>
          <a:bodyPr wrap="square" anchor="ctr" anchorCtr="0">
            <a:spAutoFit/>
          </a:bodyPr>
          <a:lstStyle/>
          <a:p>
            <a:pPr algn="l">
              <a:buFont typeface="Arial" panose="020B0604020202020204" pitchFamily="34" charset="0"/>
            </a:pPr>
            <a:r>
              <a:rPr lang="en-US" sz="1200" kern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  <a:sym typeface="+mn-ea"/>
              </a:rPr>
              <a:t>12792-760</a:t>
            </a:r>
            <a:endParaRPr lang="en-US" altLang="zh-CN" sz="12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8" name="文本框 15"/>
          <p:cNvSpPr txBox="1"/>
          <p:nvPr/>
        </p:nvSpPr>
        <p:spPr>
          <a:xfrm>
            <a:off x="5232400" y="1916430"/>
            <a:ext cx="927735" cy="275590"/>
          </a:xfrm>
          <a:prstGeom prst="rect">
            <a:avLst/>
          </a:prstGeom>
          <a:solidFill>
            <a:srgbClr val="FFC000"/>
          </a:solidFill>
          <a:ln w="9525">
            <a:noFill/>
          </a:ln>
        </p:spPr>
        <p:txBody>
          <a:bodyPr wrap="square" anchor="ctr" anchorCtr="0">
            <a:spAutoFit/>
          </a:bodyPr>
          <a:lstStyle/>
          <a:p>
            <a:pPr algn="l">
              <a:buFont typeface="Arial" panose="020B0604020202020204" pitchFamily="34" charset="0"/>
            </a:pPr>
            <a:r>
              <a:rPr lang="en-US" sz="1200" kern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  <a:sym typeface="+mn-ea"/>
              </a:rPr>
              <a:t>12792-761</a:t>
            </a:r>
            <a:endParaRPr lang="en-US" altLang="zh-CN" sz="12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9" name="文本框 15"/>
          <p:cNvSpPr txBox="1"/>
          <p:nvPr/>
        </p:nvSpPr>
        <p:spPr>
          <a:xfrm>
            <a:off x="10056495" y="3860800"/>
            <a:ext cx="927735" cy="275590"/>
          </a:xfrm>
          <a:prstGeom prst="rect">
            <a:avLst/>
          </a:prstGeom>
          <a:solidFill>
            <a:srgbClr val="FFC000"/>
          </a:solidFill>
          <a:ln w="9525">
            <a:noFill/>
          </a:ln>
        </p:spPr>
        <p:txBody>
          <a:bodyPr wrap="square" anchor="ctr" anchorCtr="0">
            <a:spAutoFit/>
          </a:bodyPr>
          <a:lstStyle/>
          <a:p>
            <a:pPr algn="l">
              <a:buFont typeface="Arial" panose="020B0604020202020204" pitchFamily="34" charset="0"/>
            </a:pPr>
            <a:r>
              <a:rPr lang="en-US" sz="1200" kern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  <a:sym typeface="+mn-ea"/>
              </a:rPr>
              <a:t>12792-761</a:t>
            </a:r>
            <a:endParaRPr lang="en-US" altLang="zh-CN" sz="12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0" name="文本框 15"/>
          <p:cNvSpPr txBox="1"/>
          <p:nvPr/>
        </p:nvSpPr>
        <p:spPr>
          <a:xfrm>
            <a:off x="10056495" y="1844675"/>
            <a:ext cx="927735" cy="275590"/>
          </a:xfrm>
          <a:prstGeom prst="rect">
            <a:avLst/>
          </a:prstGeom>
          <a:solidFill>
            <a:srgbClr val="FFC000"/>
          </a:solidFill>
          <a:ln w="9525">
            <a:noFill/>
          </a:ln>
        </p:spPr>
        <p:txBody>
          <a:bodyPr wrap="square" anchor="ctr" anchorCtr="0">
            <a:spAutoFit/>
          </a:bodyPr>
          <a:lstStyle/>
          <a:p>
            <a:pPr algn="l">
              <a:buFont typeface="Arial" panose="020B0604020202020204" pitchFamily="34" charset="0"/>
            </a:pPr>
            <a:r>
              <a:rPr lang="en-US" sz="1200" kern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  <a:sym typeface="+mn-ea"/>
              </a:rPr>
              <a:t>12792-760</a:t>
            </a:r>
            <a:endParaRPr lang="en-US" altLang="zh-CN" sz="12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00190" y="1303655"/>
            <a:ext cx="3862705" cy="3382010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5325" y="1303655"/>
            <a:ext cx="4011930" cy="3337560"/>
          </a:xfrm>
          <a:prstGeom prst="rect">
            <a:avLst/>
          </a:prstGeom>
        </p:spPr>
      </p:pic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C2554-F870-4A08-A1C3-34A0352C7FE6}" type="datetime1">
              <a:rPr lang="zh-CN" altLang="de-DE" smtClean="0"/>
              <a:t>2025/11/12</a:t>
            </a:fld>
            <a:endParaRPr lang="zh-CN" altLang="zh-CN"/>
          </a:p>
        </p:txBody>
      </p:sp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6023993" y="332657"/>
            <a:ext cx="3671937" cy="276999"/>
          </a:xfrm>
          <a:prstGeom prst="rect">
            <a:avLst/>
          </a:prstGeom>
          <a:noFill/>
          <a:ln w="12700">
            <a:solidFill>
              <a:srgbClr val="969696"/>
            </a:solidFill>
            <a:miter lim="800000"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200" dirty="0">
                <a:solidFill>
                  <a:schemeClr val="tx1"/>
                </a:solidFill>
                <a:latin typeface="Arial Black" panose="020B0A04020102020204" pitchFamily="34" charset="0"/>
              </a:rPr>
              <a:t>9. Draft angle </a:t>
            </a:r>
          </a:p>
        </p:txBody>
      </p:sp>
      <p:sp>
        <p:nvSpPr>
          <p:cNvPr id="27650" name="Text Box 4"/>
          <p:cNvSpPr txBox="1"/>
          <p:nvPr/>
        </p:nvSpPr>
        <p:spPr>
          <a:xfrm>
            <a:off x="2711768" y="4364990"/>
            <a:ext cx="1065212" cy="276225"/>
          </a:xfrm>
          <a:prstGeom prst="rect">
            <a:avLst/>
          </a:prstGeom>
          <a:solidFill>
            <a:srgbClr val="FFC000"/>
          </a:solidFill>
          <a:ln w="9525">
            <a:noFill/>
          </a:ln>
        </p:spPr>
        <p:txBody>
          <a:bodyPr wrap="none" anchor="t" anchorCtr="0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200" dirty="0">
                <a:latin typeface="Arial" panose="020B0604020202020204" pitchFamily="34" charset="0"/>
                <a:ea typeface="宋体" panose="02010600030101010101" pitchFamily="2" charset="-122"/>
              </a:rPr>
              <a:t>Core：后模  </a:t>
            </a:r>
          </a:p>
        </p:txBody>
      </p:sp>
      <p:sp>
        <p:nvSpPr>
          <p:cNvPr id="27655" name="Text Box 4"/>
          <p:cNvSpPr txBox="1"/>
          <p:nvPr/>
        </p:nvSpPr>
        <p:spPr>
          <a:xfrm>
            <a:off x="8616315" y="4410075"/>
            <a:ext cx="1105535" cy="275590"/>
          </a:xfrm>
          <a:prstGeom prst="rect">
            <a:avLst/>
          </a:prstGeom>
          <a:solidFill>
            <a:srgbClr val="FFC000"/>
          </a:solidFill>
          <a:ln w="9525">
            <a:noFill/>
          </a:ln>
        </p:spPr>
        <p:txBody>
          <a:bodyPr wrap="none" anchor="t" anchorCtr="0">
            <a:spAutoFit/>
          </a:bodyPr>
          <a:lstStyle/>
          <a:p>
            <a:pPr>
              <a:spcBef>
                <a:spcPct val="50000"/>
              </a:spcBef>
              <a:buFont typeface="Arial" panose="020B0604020202020204" pitchFamily="34" charset="0"/>
            </a:pPr>
            <a:r>
              <a:rPr lang="en-US" altLang="zh-CN" sz="1200" dirty="0">
                <a:latin typeface="Arial" panose="020B0604020202020204" pitchFamily="34" charset="0"/>
                <a:ea typeface="宋体" panose="02010600030101010101" pitchFamily="2" charset="-122"/>
              </a:rPr>
              <a:t>Cavity</a:t>
            </a:r>
            <a:r>
              <a:rPr lang="en-US" altLang="zh-CN" sz="1200" dirty="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altLang="zh-CN" sz="1200" dirty="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  <a:sym typeface="黑体" panose="02010609060101010101" pitchFamily="49" charset="-122"/>
              </a:rPr>
              <a:t>：</a:t>
            </a:r>
            <a:r>
              <a:rPr lang="zh-CN" altLang="en-US" sz="1200" dirty="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前模</a:t>
            </a:r>
            <a:endParaRPr lang="zh-CN" altLang="en-US" sz="1200" dirty="0">
              <a:solidFill>
                <a:srgbClr val="0000FF"/>
              </a:solidFill>
              <a:latin typeface="Arial" panose="020B0604020202020204" pitchFamily="34" charset="0"/>
              <a:ea typeface="宋体" panose="02010600030101010101" pitchFamily="2" charset="-122"/>
              <a:sym typeface="黑体" panose="02010609060101010101" pitchFamily="49" charset="-122"/>
            </a:endParaRP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355705" y="941070"/>
            <a:ext cx="734060" cy="5078095"/>
          </a:xfrm>
          <a:prstGeom prst="rect">
            <a:avLst/>
          </a:prstGeom>
        </p:spPr>
      </p:pic>
      <p:cxnSp>
        <p:nvCxnSpPr>
          <p:cNvPr id="13" name="直接箭头连接符 12"/>
          <p:cNvCxnSpPr/>
          <p:nvPr/>
        </p:nvCxnSpPr>
        <p:spPr>
          <a:xfrm flipH="1" flipV="1">
            <a:off x="1775460" y="3716655"/>
            <a:ext cx="504190" cy="1512570"/>
          </a:xfrm>
          <a:prstGeom prst="straightConnector1">
            <a:avLst/>
          </a:prstGeom>
          <a:ln>
            <a:solidFill>
              <a:srgbClr val="FF0000"/>
            </a:solidFill>
            <a:headEnd type="none" w="med" len="med"/>
            <a:tailEnd type="arrow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4" name="Text Box 4"/>
          <p:cNvSpPr txBox="1"/>
          <p:nvPr/>
        </p:nvSpPr>
        <p:spPr>
          <a:xfrm>
            <a:off x="113553" y="5277346"/>
            <a:ext cx="4963218" cy="553998"/>
          </a:xfrm>
          <a:prstGeom prst="rect">
            <a:avLst/>
          </a:prstGeom>
          <a:solidFill>
            <a:srgbClr val="FFC000"/>
          </a:solidFill>
          <a:ln w="9525">
            <a:noFill/>
          </a:ln>
        </p:spPr>
        <p:txBody>
          <a:bodyPr wrap="none" anchor="t" anchorCtr="0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1200" dirty="0">
                <a:latin typeface="Arial" panose="020B0604020202020204" pitchFamily="34" charset="0"/>
                <a:ea typeface="宋体" panose="02010600030101010101" pitchFamily="2" charset="-122"/>
              </a:rPr>
              <a:t>建议后模骨位绿色面朝后模方向做</a:t>
            </a:r>
            <a:r>
              <a:rPr lang="en-US" altLang="zh-CN" sz="1200" dirty="0">
                <a:latin typeface="Arial" panose="020B0604020202020204" pitchFamily="34" charset="0"/>
                <a:ea typeface="宋体" panose="02010600030101010101" pitchFamily="2" charset="-122"/>
              </a:rPr>
              <a:t>3</a:t>
            </a:r>
            <a:r>
              <a:rPr lang="zh-CN" altLang="en-US" sz="1200" dirty="0">
                <a:latin typeface="Arial" panose="020B0604020202020204" pitchFamily="34" charset="0"/>
                <a:ea typeface="宋体" panose="02010600030101010101" pitchFamily="2" charset="-122"/>
              </a:rPr>
              <a:t>°的出模角度</a:t>
            </a:r>
            <a:endParaRPr lang="en-US" altLang="zh-CN" sz="1200" dirty="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>
              <a:spcBef>
                <a:spcPct val="50000"/>
              </a:spcBef>
            </a:pPr>
            <a:r>
              <a:rPr lang="en-US" altLang="zh-CN" sz="1200" dirty="0"/>
              <a:t>Suggest add 3</a:t>
            </a:r>
            <a:r>
              <a:rPr lang="zh-CN" altLang="en-US" sz="1200" dirty="0"/>
              <a:t>°</a:t>
            </a:r>
            <a:r>
              <a:rPr lang="en-US" altLang="zh-CN" sz="1200" dirty="0"/>
              <a:t>draft angel, pls check improved part 3D and confirm it</a:t>
            </a:r>
            <a:endParaRPr lang="en-US" altLang="zh-CN" sz="12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cxnSp>
        <p:nvCxnSpPr>
          <p:cNvPr id="15" name="直接箭头连接符 14"/>
          <p:cNvCxnSpPr/>
          <p:nvPr/>
        </p:nvCxnSpPr>
        <p:spPr>
          <a:xfrm flipH="1" flipV="1">
            <a:off x="7392035" y="4580890"/>
            <a:ext cx="504190" cy="791845"/>
          </a:xfrm>
          <a:prstGeom prst="straightConnector1">
            <a:avLst/>
          </a:prstGeom>
          <a:ln>
            <a:solidFill>
              <a:srgbClr val="FF0000"/>
            </a:solidFill>
            <a:headEnd type="none" w="med" len="med"/>
            <a:tailEnd type="arrow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6" name="Text Box 4"/>
          <p:cNvSpPr txBox="1"/>
          <p:nvPr/>
        </p:nvSpPr>
        <p:spPr>
          <a:xfrm>
            <a:off x="6239828" y="5379720"/>
            <a:ext cx="5049780" cy="553998"/>
          </a:xfrm>
          <a:prstGeom prst="rect">
            <a:avLst/>
          </a:prstGeom>
          <a:solidFill>
            <a:srgbClr val="FFC000"/>
          </a:solidFill>
          <a:ln w="9525">
            <a:noFill/>
          </a:ln>
        </p:spPr>
        <p:txBody>
          <a:bodyPr wrap="none" anchor="t" anchorCtr="0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1200" dirty="0">
                <a:latin typeface="Arial" panose="020B0604020202020204" pitchFamily="34" charset="0"/>
                <a:ea typeface="宋体" panose="02010600030101010101" pitchFamily="2" charset="-122"/>
              </a:rPr>
              <a:t>此绿色建议朝前模方向做</a:t>
            </a:r>
            <a:r>
              <a:rPr lang="en-US" altLang="zh-CN" sz="1200" dirty="0">
                <a:latin typeface="Arial" panose="020B0604020202020204" pitchFamily="34" charset="0"/>
                <a:ea typeface="宋体" panose="02010600030101010101" pitchFamily="2" charset="-122"/>
              </a:rPr>
              <a:t>3</a:t>
            </a:r>
            <a:r>
              <a:rPr lang="zh-CN" altLang="en-US" sz="1200" dirty="0">
                <a:latin typeface="Arial" panose="020B0604020202020204" pitchFamily="34" charset="0"/>
                <a:ea typeface="宋体" panose="02010600030101010101" pitchFamily="2" charset="-122"/>
              </a:rPr>
              <a:t>°的出模角度</a:t>
            </a:r>
            <a:endParaRPr lang="en-US" altLang="zh-CN" sz="1200" dirty="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>
              <a:spcBef>
                <a:spcPct val="50000"/>
              </a:spcBef>
            </a:pPr>
            <a:r>
              <a:rPr lang="en-US" altLang="zh-CN" sz="1200" dirty="0"/>
              <a:t>Suggest add 3</a:t>
            </a:r>
            <a:r>
              <a:rPr lang="zh-CN" altLang="en-US" sz="1200" dirty="0"/>
              <a:t>°</a:t>
            </a:r>
            <a:r>
              <a:rPr lang="en-US" altLang="zh-CN" sz="1200" dirty="0"/>
              <a:t>draft angel, pls check improved part 3D and confirm it</a:t>
            </a:r>
            <a:r>
              <a:rPr lang="en-US" altLang="zh-CN" sz="1200" dirty="0">
                <a:latin typeface="Arial" panose="020B0604020202020204" pitchFamily="34" charset="0"/>
                <a:ea typeface="宋体" panose="02010600030101010101" pitchFamily="2" charset="-122"/>
              </a:rPr>
              <a:t>  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32705" y="1229360"/>
            <a:ext cx="5509260" cy="3689985"/>
          </a:xfrm>
          <a:prstGeom prst="rect">
            <a:avLst/>
          </a:prstGeom>
        </p:spPr>
      </p:pic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C2554-F870-4A08-A1C3-34A0352C7FE6}" type="datetime1">
              <a:rPr lang="zh-CN" altLang="de-DE" smtClean="0"/>
              <a:t>2025/11/12</a:t>
            </a:fld>
            <a:endParaRPr lang="zh-CN" altLang="zh-CN"/>
          </a:p>
        </p:txBody>
      </p:sp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6050917" y="332657"/>
            <a:ext cx="3671937" cy="276999"/>
          </a:xfrm>
          <a:prstGeom prst="rect">
            <a:avLst/>
          </a:prstGeom>
          <a:noFill/>
          <a:ln w="12700">
            <a:solidFill>
              <a:srgbClr val="969696"/>
            </a:solidFill>
            <a:miter lim="800000"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200" dirty="0">
                <a:solidFill>
                  <a:schemeClr val="tx1"/>
                </a:solidFill>
                <a:latin typeface="Arial Black" panose="020B0A04020102020204" pitchFamily="34" charset="0"/>
              </a:rPr>
              <a:t>10. Wall thickness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9425" y="1124585"/>
            <a:ext cx="5104765" cy="3802380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136630" y="1124585"/>
            <a:ext cx="1028700" cy="4486275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832215" y="5179695"/>
            <a:ext cx="2238375" cy="819150"/>
          </a:xfrm>
          <a:prstGeom prst="rect">
            <a:avLst/>
          </a:prstGeom>
        </p:spPr>
      </p:pic>
      <p:sp>
        <p:nvSpPr>
          <p:cNvPr id="5" name="文本框 4">
            <a:extLst>
              <a:ext uri="{FF2B5EF4-FFF2-40B4-BE49-F238E27FC236}">
                <a16:creationId xmlns:a16="http://schemas.microsoft.com/office/drawing/2014/main" id="{8959AF50-561E-B085-9FA9-243BDEDD44D0}"/>
              </a:ext>
            </a:extLst>
          </p:cNvPr>
          <p:cNvSpPr txBox="1"/>
          <p:nvPr/>
        </p:nvSpPr>
        <p:spPr>
          <a:xfrm>
            <a:off x="4367808" y="5195207"/>
            <a:ext cx="3262432" cy="646331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pPr algn="l"/>
            <a:r>
              <a:rPr lang="zh-CN" altLang="zh-CN" sz="1200" dirty="0"/>
              <a:t>深红色区域成型后会有缩水印，</a:t>
            </a:r>
          </a:p>
          <a:p>
            <a:pPr algn="l"/>
            <a:r>
              <a:rPr lang="zh-CN" altLang="zh-CN" sz="1200" dirty="0"/>
              <a:t>为防止产品表面有缩水风险，建议调整肉厚</a:t>
            </a:r>
            <a:r>
              <a:rPr lang="zh-CN" altLang="en-US" sz="1200" dirty="0"/>
              <a:t>。</a:t>
            </a:r>
            <a:endParaRPr lang="en-US" altLang="zh-CN" sz="1200" dirty="0"/>
          </a:p>
          <a:p>
            <a:r>
              <a:rPr lang="en-US" altLang="zh-CN" sz="1200" dirty="0"/>
              <a:t>carmine area with sink mark risk, is it OK?</a:t>
            </a:r>
            <a:endParaRPr lang="zh-CN" altLang="en-US" sz="1200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6023993" y="332657"/>
            <a:ext cx="3671937" cy="276999"/>
          </a:xfrm>
          <a:prstGeom prst="rect">
            <a:avLst/>
          </a:prstGeom>
          <a:noFill/>
          <a:ln w="12700">
            <a:solidFill>
              <a:srgbClr val="969696"/>
            </a:solidFill>
            <a:miter lim="800000"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200" dirty="0">
                <a:solidFill>
                  <a:schemeClr val="tx1"/>
                </a:solidFill>
                <a:latin typeface="Arial Black" panose="020B0A04020102020204" pitchFamily="34" charset="0"/>
              </a:rPr>
              <a:t>11. Engraving</a:t>
            </a:r>
          </a:p>
        </p:txBody>
      </p:sp>
      <p:sp>
        <p:nvSpPr>
          <p:cNvPr id="5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C2554-F870-4A08-A1C3-34A0352C7FE6}" type="datetime1">
              <a:rPr lang="zh-CN" altLang="de-DE" smtClean="0"/>
              <a:t>2025/11/12</a:t>
            </a:fld>
            <a:endParaRPr lang="zh-CN" altLang="zh-CN"/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id="{F4B82CAA-E1FB-726C-18D1-311FF45FF7C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7368" y="1484784"/>
            <a:ext cx="5505968" cy="3888431"/>
          </a:xfrm>
          <a:prstGeom prst="rect">
            <a:avLst/>
          </a:prstGeom>
        </p:spPr>
      </p:pic>
      <p:pic>
        <p:nvPicPr>
          <p:cNvPr id="11" name="图片 10">
            <a:extLst>
              <a:ext uri="{FF2B5EF4-FFF2-40B4-BE49-F238E27FC236}">
                <a16:creationId xmlns:a16="http://schemas.microsoft.com/office/drawing/2014/main" id="{44BE6196-6E48-C168-E3D0-DA4378FDA11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13336" y="1124744"/>
            <a:ext cx="6004025" cy="4509120"/>
          </a:xfrm>
          <a:prstGeom prst="rect">
            <a:avLst/>
          </a:prstGeom>
        </p:spPr>
      </p:pic>
      <p:sp>
        <p:nvSpPr>
          <p:cNvPr id="12" name="文本框 11">
            <a:extLst>
              <a:ext uri="{FF2B5EF4-FFF2-40B4-BE49-F238E27FC236}">
                <a16:creationId xmlns:a16="http://schemas.microsoft.com/office/drawing/2014/main" id="{DDC4227D-FEB4-94C7-F203-844815286302}"/>
              </a:ext>
            </a:extLst>
          </p:cNvPr>
          <p:cNvSpPr txBox="1"/>
          <p:nvPr/>
        </p:nvSpPr>
        <p:spPr>
          <a:xfrm>
            <a:off x="3164865" y="4537309"/>
            <a:ext cx="3113801" cy="830997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en-US" altLang="zh-CN" sz="1200" dirty="0"/>
              <a:t>Pls</a:t>
            </a:r>
            <a:r>
              <a:rPr lang="zh-CN" altLang="en-US" sz="1200" dirty="0"/>
              <a:t> </a:t>
            </a:r>
            <a:r>
              <a:rPr lang="en-US" altLang="zh-CN" sz="1200" dirty="0"/>
              <a:t>check</a:t>
            </a:r>
            <a:r>
              <a:rPr lang="zh-CN" altLang="en-US" sz="1200" dirty="0"/>
              <a:t> </a:t>
            </a:r>
            <a:r>
              <a:rPr lang="en-US" altLang="zh-CN" sz="1200" dirty="0"/>
              <a:t>part</a:t>
            </a:r>
            <a:r>
              <a:rPr lang="zh-CN" altLang="en-US" sz="1200" dirty="0"/>
              <a:t> </a:t>
            </a:r>
            <a:r>
              <a:rPr lang="en-US" altLang="zh-CN" sz="1200" dirty="0"/>
              <a:t>3D</a:t>
            </a:r>
            <a:r>
              <a:rPr lang="zh-CN" altLang="en-US" sz="1200" dirty="0"/>
              <a:t> </a:t>
            </a:r>
            <a:r>
              <a:rPr lang="en-US" altLang="zh-CN" sz="1200" dirty="0"/>
              <a:t>and</a:t>
            </a:r>
            <a:r>
              <a:rPr lang="zh-CN" altLang="en-US" sz="1200" dirty="0"/>
              <a:t> </a:t>
            </a:r>
            <a:r>
              <a:rPr lang="en-US" altLang="zh-CN" sz="1200" dirty="0"/>
              <a:t>confirm if it’s OK for </a:t>
            </a:r>
          </a:p>
          <a:p>
            <a:r>
              <a:rPr lang="en-US" altLang="zh-CN" sz="1200" dirty="0"/>
              <a:t>&gt;engraving info.</a:t>
            </a:r>
          </a:p>
          <a:p>
            <a:r>
              <a:rPr lang="en-US" altLang="zh-CN" sz="1200" dirty="0"/>
              <a:t>&gt;engraving location</a:t>
            </a:r>
          </a:p>
          <a:p>
            <a:r>
              <a:rPr lang="en-US" altLang="zh-CN" sz="1200" dirty="0"/>
              <a:t>&gt;engraving size</a:t>
            </a:r>
            <a:endParaRPr lang="zh-CN" altLang="en-US" sz="1200" dirty="0"/>
          </a:p>
        </p:txBody>
      </p:sp>
      <p:sp>
        <p:nvSpPr>
          <p:cNvPr id="13" name="Textfeld 11">
            <a:extLst>
              <a:ext uri="{FF2B5EF4-FFF2-40B4-BE49-F238E27FC236}">
                <a16:creationId xmlns:a16="http://schemas.microsoft.com/office/drawing/2014/main" id="{49253F51-A96E-4784-FF5C-090F64F5ABA1}"/>
              </a:ext>
            </a:extLst>
          </p:cNvPr>
          <p:cNvSpPr txBox="1"/>
          <p:nvPr/>
        </p:nvSpPr>
        <p:spPr>
          <a:xfrm>
            <a:off x="6244884" y="3121223"/>
            <a:ext cx="1979210" cy="307777"/>
          </a:xfrm>
          <a:prstGeom prst="rect">
            <a:avLst/>
          </a:prstGeom>
          <a:solidFill>
            <a:srgbClr val="FFFFCC"/>
          </a:solidFill>
          <a:ln w="3175">
            <a:solidFill>
              <a:srgbClr val="0000FF"/>
            </a:solidFill>
          </a:ln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140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de-DE" altLang="zh-CN" dirty="0"/>
              <a:t>Material and cav NO.</a:t>
            </a:r>
            <a:endParaRPr lang="en-GB" altLang="zh-CN" dirty="0"/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C482170E-D9B8-4872-3939-13D7720C1A24}"/>
              </a:ext>
            </a:extLst>
          </p:cNvPr>
          <p:cNvSpPr txBox="1"/>
          <p:nvPr/>
        </p:nvSpPr>
        <p:spPr>
          <a:xfrm>
            <a:off x="9347543" y="1224136"/>
            <a:ext cx="827082" cy="307777"/>
          </a:xfrm>
          <a:prstGeom prst="rect">
            <a:avLst/>
          </a:prstGeom>
          <a:solidFill>
            <a:srgbClr val="FFFFCC"/>
          </a:solidFill>
          <a:ln w="3175">
            <a:solidFill>
              <a:srgbClr val="0000FF"/>
            </a:solidFill>
          </a:ln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140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de-DE" dirty="0" err="1"/>
              <a:t>part</a:t>
            </a:r>
            <a:r>
              <a:rPr lang="de-DE" dirty="0"/>
              <a:t> </a:t>
            </a:r>
            <a:r>
              <a:rPr lang="de-DE" dirty="0" err="1"/>
              <a:t>no</a:t>
            </a:r>
            <a:r>
              <a:rPr lang="de-DE" dirty="0"/>
              <a:t>.</a:t>
            </a:r>
            <a:endParaRPr lang="en-GB" dirty="0"/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FA16A908-20A0-EBC9-D37E-160A5377DE21}"/>
              </a:ext>
            </a:extLst>
          </p:cNvPr>
          <p:cNvSpPr txBox="1"/>
          <p:nvPr/>
        </p:nvSpPr>
        <p:spPr>
          <a:xfrm>
            <a:off x="1042676" y="3087085"/>
            <a:ext cx="1296144" cy="523220"/>
          </a:xfrm>
          <a:prstGeom prst="rect">
            <a:avLst/>
          </a:prstGeom>
          <a:solidFill>
            <a:srgbClr val="FFFFCC"/>
          </a:solidFill>
          <a:ln w="3175">
            <a:solidFill>
              <a:srgbClr val="0000FF"/>
            </a:solidFill>
          </a:ln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140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de-DE" dirty="0"/>
              <a:t>date </a:t>
            </a:r>
            <a:r>
              <a:rPr lang="de-DE" dirty="0" err="1"/>
              <a:t>stamps</a:t>
            </a:r>
            <a:endParaRPr lang="de-DE" dirty="0"/>
          </a:p>
          <a:p>
            <a:r>
              <a:rPr lang="de-DE" dirty="0" err="1"/>
              <a:t>month</a:t>
            </a:r>
            <a:r>
              <a:rPr lang="de-DE" dirty="0"/>
              <a:t> &amp; </a:t>
            </a:r>
            <a:r>
              <a:rPr lang="de-DE" dirty="0" err="1"/>
              <a:t>year</a:t>
            </a:r>
            <a:endParaRPr lang="en-GB" dirty="0"/>
          </a:p>
        </p:txBody>
      </p:sp>
      <p:sp>
        <p:nvSpPr>
          <p:cNvPr id="16" name="Textfeld 15">
            <a:extLst>
              <a:ext uri="{FF2B5EF4-FFF2-40B4-BE49-F238E27FC236}">
                <a16:creationId xmlns:a16="http://schemas.microsoft.com/office/drawing/2014/main" id="{1BD039C5-4D38-9265-0FCE-6DBBF5DD86E6}"/>
              </a:ext>
            </a:extLst>
          </p:cNvPr>
          <p:cNvSpPr txBox="1"/>
          <p:nvPr/>
        </p:nvSpPr>
        <p:spPr>
          <a:xfrm>
            <a:off x="9768408" y="2420888"/>
            <a:ext cx="1170844" cy="307777"/>
          </a:xfrm>
          <a:prstGeom prst="rect">
            <a:avLst/>
          </a:prstGeom>
          <a:solidFill>
            <a:srgbClr val="FFFFCC"/>
          </a:solidFill>
          <a:ln w="3175">
            <a:solidFill>
              <a:srgbClr val="0000FF"/>
            </a:solidFill>
          </a:ln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140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de-DE" dirty="0" err="1"/>
              <a:t>revision</a:t>
            </a:r>
            <a:r>
              <a:rPr lang="de-DE" dirty="0"/>
              <a:t> </a:t>
            </a:r>
            <a:r>
              <a:rPr lang="de-DE" dirty="0" err="1"/>
              <a:t>grid</a:t>
            </a:r>
            <a:endParaRPr lang="en-GB" dirty="0"/>
          </a:p>
        </p:txBody>
      </p:sp>
      <p:cxnSp>
        <p:nvCxnSpPr>
          <p:cNvPr id="17" name="Gerade Verbindung mit Pfeil 16">
            <a:extLst>
              <a:ext uri="{FF2B5EF4-FFF2-40B4-BE49-F238E27FC236}">
                <a16:creationId xmlns:a16="http://schemas.microsoft.com/office/drawing/2014/main" id="{8CB8C282-01E9-7D96-EE3B-3F3C06FAF623}"/>
              </a:ext>
            </a:extLst>
          </p:cNvPr>
          <p:cNvCxnSpPr>
            <a:cxnSpLocks/>
          </p:cNvCxnSpPr>
          <p:nvPr/>
        </p:nvCxnSpPr>
        <p:spPr bwMode="auto">
          <a:xfrm flipH="1">
            <a:off x="9336360" y="2799785"/>
            <a:ext cx="857124" cy="499217"/>
          </a:xfrm>
          <a:prstGeom prst="straightConnector1">
            <a:avLst/>
          </a:prstGeom>
          <a:noFill/>
          <a:ln w="9525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  <a:round/>
            <a:headEnd type="none" w="med" len="med"/>
            <a:tailEnd type="triangle"/>
          </a:ln>
        </p:spPr>
      </p:cxnSp>
      <p:cxnSp>
        <p:nvCxnSpPr>
          <p:cNvPr id="18" name="Gerade Verbindung mit Pfeil 17">
            <a:extLst>
              <a:ext uri="{FF2B5EF4-FFF2-40B4-BE49-F238E27FC236}">
                <a16:creationId xmlns:a16="http://schemas.microsoft.com/office/drawing/2014/main" id="{4E90B374-BB31-48AE-3C1F-5920DBDE7FD5}"/>
              </a:ext>
            </a:extLst>
          </p:cNvPr>
          <p:cNvCxnSpPr>
            <a:cxnSpLocks/>
          </p:cNvCxnSpPr>
          <p:nvPr/>
        </p:nvCxnSpPr>
        <p:spPr bwMode="auto">
          <a:xfrm flipV="1">
            <a:off x="8310324" y="3104890"/>
            <a:ext cx="431175" cy="192209"/>
          </a:xfrm>
          <a:prstGeom prst="straightConnector1">
            <a:avLst/>
          </a:prstGeom>
          <a:noFill/>
          <a:ln w="9525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  <a:round/>
            <a:headEnd type="none" w="med" len="med"/>
            <a:tailEnd type="triangle"/>
          </a:ln>
        </p:spPr>
      </p:cxnSp>
      <p:cxnSp>
        <p:nvCxnSpPr>
          <p:cNvPr id="19" name="Gerade Verbindung mit Pfeil 21">
            <a:extLst>
              <a:ext uri="{FF2B5EF4-FFF2-40B4-BE49-F238E27FC236}">
                <a16:creationId xmlns:a16="http://schemas.microsoft.com/office/drawing/2014/main" id="{0EEDF58D-E4A7-6058-CF4D-ED5E7CDD73EB}"/>
              </a:ext>
            </a:extLst>
          </p:cNvPr>
          <p:cNvCxnSpPr>
            <a:cxnSpLocks/>
          </p:cNvCxnSpPr>
          <p:nvPr/>
        </p:nvCxnSpPr>
        <p:spPr bwMode="auto">
          <a:xfrm flipH="1">
            <a:off x="9120336" y="1549422"/>
            <a:ext cx="575594" cy="1250363"/>
          </a:xfrm>
          <a:prstGeom prst="straightConnector1">
            <a:avLst/>
          </a:prstGeom>
          <a:noFill/>
          <a:ln w="9525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  <a:round/>
            <a:headEnd type="none" w="med" len="med"/>
            <a:tailEnd type="triangle"/>
          </a:ln>
        </p:spPr>
      </p:cxnSp>
      <p:cxnSp>
        <p:nvCxnSpPr>
          <p:cNvPr id="20" name="Gerade Verbindung mit Pfeil 24">
            <a:extLst>
              <a:ext uri="{FF2B5EF4-FFF2-40B4-BE49-F238E27FC236}">
                <a16:creationId xmlns:a16="http://schemas.microsoft.com/office/drawing/2014/main" id="{ADFE7B4C-4EA3-9B52-E4B1-20BF48C9330A}"/>
              </a:ext>
            </a:extLst>
          </p:cNvPr>
          <p:cNvCxnSpPr>
            <a:cxnSpLocks/>
          </p:cNvCxnSpPr>
          <p:nvPr/>
        </p:nvCxnSpPr>
        <p:spPr bwMode="auto">
          <a:xfrm flipV="1">
            <a:off x="2433222" y="3299002"/>
            <a:ext cx="638184" cy="27194"/>
          </a:xfrm>
          <a:prstGeom prst="straightConnector1">
            <a:avLst/>
          </a:prstGeom>
          <a:noFill/>
          <a:ln w="9525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  <a:round/>
            <a:headEnd type="none" w="med" len="med"/>
            <a:tailEnd type="triangle"/>
          </a:ln>
        </p:spPr>
      </p:cxn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C2554-F870-4A08-A1C3-34A0352C7FE6}" type="datetime1">
              <a:rPr lang="zh-CN" altLang="de-DE" smtClean="0"/>
              <a:t>2025/11/12</a:t>
            </a:fld>
            <a:endParaRPr lang="zh-CN" altLang="zh-CN"/>
          </a:p>
        </p:txBody>
      </p:sp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6023993" y="332657"/>
            <a:ext cx="3671937" cy="276999"/>
          </a:xfrm>
          <a:prstGeom prst="rect">
            <a:avLst/>
          </a:prstGeom>
          <a:noFill/>
          <a:ln w="12700">
            <a:solidFill>
              <a:srgbClr val="969696"/>
            </a:solidFill>
            <a:miter lim="800000"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200" dirty="0">
                <a:solidFill>
                  <a:schemeClr val="tx1"/>
                </a:solidFill>
                <a:latin typeface="Arial Black" panose="020B0A04020102020204" pitchFamily="34" charset="0"/>
              </a:rPr>
              <a:t>12. Important measurement based on 2D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88C450E0-7305-3345-7AEF-F28284738DC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2555" y="1289685"/>
            <a:ext cx="5840730" cy="4161155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id="{0B993043-FF2E-2B2E-60C3-298FF057170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25540" y="1289685"/>
            <a:ext cx="5847080" cy="4161790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C2554-F870-4A08-A1C3-34A0352C7FE6}" type="datetime1">
              <a:rPr lang="zh-CN" altLang="de-DE" smtClean="0"/>
              <a:t>2025/11/12</a:t>
            </a:fld>
            <a:endParaRPr lang="zh-CN" altLang="zh-CN"/>
          </a:p>
        </p:txBody>
      </p:sp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6023993" y="332657"/>
            <a:ext cx="3671937" cy="276999"/>
          </a:xfrm>
          <a:prstGeom prst="rect">
            <a:avLst/>
          </a:prstGeom>
          <a:noFill/>
          <a:ln w="12700">
            <a:solidFill>
              <a:srgbClr val="969696"/>
            </a:solidFill>
            <a:miter lim="800000"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200" dirty="0">
                <a:solidFill>
                  <a:schemeClr val="tx1"/>
                </a:solidFill>
                <a:latin typeface="Arial Black" panose="020B0A04020102020204" pitchFamily="34" charset="0"/>
              </a:rPr>
              <a:t>13. Proposals / part optimization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20335" y="2421255"/>
            <a:ext cx="6868795" cy="263207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990" y="980440"/>
            <a:ext cx="7818120" cy="1173480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6383655" y="4653280"/>
            <a:ext cx="487680" cy="275590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pPr algn="l"/>
            <a:r>
              <a:rPr lang="zh-CN" sz="1200"/>
              <a:t>模肉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10128250" y="4653280"/>
            <a:ext cx="487680" cy="275590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pPr algn="l"/>
            <a:r>
              <a:rPr lang="zh-CN" sz="1200"/>
              <a:t>模胚</a:t>
            </a: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C0170690-651B-4B45-697F-8701778D3935}"/>
              </a:ext>
            </a:extLst>
          </p:cNvPr>
          <p:cNvSpPr txBox="1"/>
          <p:nvPr/>
        </p:nvSpPr>
        <p:spPr>
          <a:xfrm>
            <a:off x="2219203" y="5446727"/>
            <a:ext cx="7580345" cy="461665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pPr algn="l"/>
            <a:r>
              <a:rPr lang="zh-CN" altLang="en-US" sz="1200" dirty="0"/>
              <a:t>此温度感应器</a:t>
            </a:r>
            <a:r>
              <a:rPr lang="en-US" altLang="zh-CN" sz="1200" dirty="0"/>
              <a:t>HY</a:t>
            </a:r>
            <a:r>
              <a:rPr lang="zh-CN" altLang="en-US" sz="1200" dirty="0"/>
              <a:t>找不到资料和购买方，请是否可以如上图一样在模具中加上图中的孔即可，请确认，多谢！</a:t>
            </a:r>
            <a:endParaRPr lang="en-US" altLang="zh-CN" sz="1200" dirty="0"/>
          </a:p>
          <a:p>
            <a:pPr algn="l"/>
            <a:r>
              <a:rPr lang="en-US" altLang="zh-CN" sz="1200" dirty="0"/>
              <a:t>This temp. sensor not available to buy it here, can we just make a hole in the mold acc. To above dimension?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55950" y="993140"/>
            <a:ext cx="5781040" cy="4256405"/>
          </a:xfrm>
          <a:prstGeom prst="rect">
            <a:avLst/>
          </a:prstGeom>
        </p:spPr>
      </p:pic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C2554-F870-4A08-A1C3-34A0352C7FE6}" type="datetime1">
              <a:rPr lang="zh-CN" altLang="de-DE" smtClean="0"/>
              <a:t>2025/11/12</a:t>
            </a:fld>
            <a:endParaRPr lang="zh-CN" altLang="zh-CN"/>
          </a:p>
        </p:txBody>
      </p:sp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6050917" y="332657"/>
            <a:ext cx="3671937" cy="275590"/>
          </a:xfrm>
          <a:prstGeom prst="rect">
            <a:avLst/>
          </a:prstGeom>
          <a:noFill/>
          <a:ln w="12700">
            <a:solidFill>
              <a:srgbClr val="969696"/>
            </a:solidFill>
            <a:miter lim="800000"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200" dirty="0">
                <a:solidFill>
                  <a:schemeClr val="tx1"/>
                </a:solidFill>
                <a:latin typeface="Arial Black" panose="020B0A04020102020204" pitchFamily="34" charset="0"/>
              </a:rPr>
              <a:t>13. </a:t>
            </a:r>
            <a:r>
              <a:rPr lang="en-US" altLang="zh-CN" sz="1200" dirty="0">
                <a:solidFill>
                  <a:schemeClr val="tx1"/>
                </a:solidFill>
                <a:latin typeface="Arial Black" panose="020B0A04020102020204" pitchFamily="34" charset="0"/>
                <a:sym typeface="+mn-ea"/>
              </a:rPr>
              <a:t> Proposals / part optimization</a:t>
            </a:r>
            <a:endParaRPr lang="en-US" altLang="zh-CN" sz="1200" dirty="0">
              <a:solidFill>
                <a:schemeClr val="tx1"/>
              </a:solidFill>
              <a:latin typeface="Arial Black" panose="020B0A04020102020204" pitchFamily="34" charset="0"/>
            </a:endParaRPr>
          </a:p>
        </p:txBody>
      </p:sp>
      <p:sp>
        <p:nvSpPr>
          <p:cNvPr id="6" name="椭圆 5"/>
          <p:cNvSpPr/>
          <p:nvPr/>
        </p:nvSpPr>
        <p:spPr>
          <a:xfrm>
            <a:off x="4612005" y="3456940"/>
            <a:ext cx="720090" cy="504190"/>
          </a:xfrm>
          <a:prstGeom prst="ellips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anchor="ctr" anchorCtr="0" compatLnSpc="1"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600" b="1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7" name="椭圆 6"/>
          <p:cNvSpPr/>
          <p:nvPr/>
        </p:nvSpPr>
        <p:spPr>
          <a:xfrm>
            <a:off x="7315200" y="3530600"/>
            <a:ext cx="720090" cy="504190"/>
          </a:xfrm>
          <a:prstGeom prst="ellips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anchor="ctr" anchorCtr="0" compatLnSpc="1"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600" b="1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8" name="椭圆 7"/>
          <p:cNvSpPr/>
          <p:nvPr/>
        </p:nvSpPr>
        <p:spPr>
          <a:xfrm>
            <a:off x="8519160" y="3887470"/>
            <a:ext cx="499745" cy="400050"/>
          </a:xfrm>
          <a:prstGeom prst="ellips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anchor="ctr" anchorCtr="0" compatLnSpc="1"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600" b="1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6930" y="3961130"/>
            <a:ext cx="2319020" cy="1858645"/>
          </a:xfrm>
          <a:prstGeom prst="rect">
            <a:avLst/>
          </a:prstGeom>
        </p:spPr>
      </p:pic>
      <p:cxnSp>
        <p:nvCxnSpPr>
          <p:cNvPr id="25" name="直接箭头连接符 24"/>
          <p:cNvCxnSpPr>
            <a:stCxn id="6" idx="3"/>
          </p:cNvCxnSpPr>
          <p:nvPr/>
        </p:nvCxnSpPr>
        <p:spPr>
          <a:xfrm flipH="1">
            <a:off x="2567940" y="3887470"/>
            <a:ext cx="2149475" cy="837565"/>
          </a:xfrm>
          <a:prstGeom prst="straightConnector1">
            <a:avLst/>
          </a:prstGeom>
          <a:ln>
            <a:solidFill>
              <a:srgbClr val="FF0000"/>
            </a:solidFill>
            <a:headEnd type="none" w="med" len="med"/>
            <a:tailEnd type="arrow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12" name="图片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27595" y="4725035"/>
            <a:ext cx="4703445" cy="1268730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398635" y="1196975"/>
            <a:ext cx="2732405" cy="2176145"/>
          </a:xfrm>
          <a:prstGeom prst="rect">
            <a:avLst/>
          </a:prstGeom>
        </p:spPr>
      </p:pic>
      <p:cxnSp>
        <p:nvCxnSpPr>
          <p:cNvPr id="26" name="直接箭头连接符 25"/>
          <p:cNvCxnSpPr>
            <a:stCxn id="8" idx="7"/>
          </p:cNvCxnSpPr>
          <p:nvPr/>
        </p:nvCxnSpPr>
        <p:spPr>
          <a:xfrm flipV="1">
            <a:off x="8945880" y="2924810"/>
            <a:ext cx="1183005" cy="1021080"/>
          </a:xfrm>
          <a:prstGeom prst="straightConnector1">
            <a:avLst/>
          </a:prstGeom>
          <a:ln>
            <a:solidFill>
              <a:srgbClr val="FF0000"/>
            </a:solidFill>
            <a:headEnd type="none" w="med" len="med"/>
            <a:tailEnd type="arrow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5" name="直接箭头连接符 14"/>
          <p:cNvCxnSpPr>
            <a:stCxn id="7" idx="5"/>
          </p:cNvCxnSpPr>
          <p:nvPr/>
        </p:nvCxnSpPr>
        <p:spPr>
          <a:xfrm>
            <a:off x="7929880" y="3961130"/>
            <a:ext cx="1118870" cy="1123950"/>
          </a:xfrm>
          <a:prstGeom prst="straightConnector1">
            <a:avLst/>
          </a:prstGeom>
          <a:ln>
            <a:solidFill>
              <a:srgbClr val="FF0000"/>
            </a:solidFill>
            <a:headEnd type="none" w="med" len="med"/>
            <a:tailEnd type="arrow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5" name="文本框 4"/>
          <p:cNvSpPr txBox="1"/>
          <p:nvPr/>
        </p:nvSpPr>
        <p:spPr>
          <a:xfrm>
            <a:off x="3059913" y="5465181"/>
            <a:ext cx="5612434" cy="461665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pPr algn="l"/>
            <a:r>
              <a:rPr lang="zh-CN" altLang="zh-CN" sz="1200" dirty="0"/>
              <a:t>箭头指示蓝色区域为倒扣，需要优化改至出前模</a:t>
            </a:r>
            <a:r>
              <a:rPr lang="zh-CN" altLang="en-US" sz="1200" dirty="0"/>
              <a:t>。</a:t>
            </a:r>
            <a:endParaRPr lang="en-US" altLang="zh-CN" sz="1200" dirty="0"/>
          </a:p>
          <a:p>
            <a:r>
              <a:rPr lang="en-US" altLang="zh-CN" sz="1200" dirty="0"/>
              <a:t>Undercut , need change to cavity side, pls check modified part 3D and confirm it</a:t>
            </a:r>
            <a:endParaRPr lang="zh-CN" altLang="en-US" sz="1200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C2554-F870-4A08-A1C3-34A0352C7FE6}" type="datetime1">
              <a:rPr lang="zh-CN" altLang="de-DE" smtClean="0"/>
              <a:t>2025/11/12</a:t>
            </a:fld>
            <a:endParaRPr lang="zh-CN" altLang="zh-CN"/>
          </a:p>
        </p:txBody>
      </p:sp>
      <p:sp>
        <p:nvSpPr>
          <p:cNvPr id="4" name="文本框 3"/>
          <p:cNvSpPr txBox="1"/>
          <p:nvPr/>
        </p:nvSpPr>
        <p:spPr>
          <a:xfrm>
            <a:off x="3072130" y="3284855"/>
            <a:ext cx="7206716" cy="830997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pPr algn="l"/>
            <a:r>
              <a:rPr lang="en-US" altLang="zh-CN" sz="1200" dirty="0"/>
              <a:t>Y Housing NB5 RL_12792-760</a:t>
            </a:r>
            <a:r>
              <a:rPr lang="zh-CN" altLang="en-US" sz="1200" dirty="0"/>
              <a:t>与</a:t>
            </a:r>
            <a:r>
              <a:rPr lang="en-US" altLang="zh-CN" sz="1200" dirty="0"/>
              <a:t>Y Housing NB5 RR_12792-761</a:t>
            </a:r>
            <a:r>
              <a:rPr lang="zh-CN" altLang="en-US" sz="1200" dirty="0"/>
              <a:t>是镜像件，我司只提供一个产品的</a:t>
            </a:r>
            <a:r>
              <a:rPr lang="en-US" altLang="zh-CN" sz="1200" dirty="0"/>
              <a:t>DFM</a:t>
            </a:r>
          </a:p>
          <a:p>
            <a:pPr algn="l"/>
            <a:endParaRPr lang="en-US" altLang="zh-CN" sz="1200" dirty="0"/>
          </a:p>
          <a:p>
            <a:r>
              <a:rPr lang="en-US" altLang="zh-CN" sz="1200" dirty="0">
                <a:solidFill>
                  <a:srgbClr val="FF0000"/>
                </a:solidFill>
              </a:rPr>
              <a:t>Y Housing NB5 RL_12792-760</a:t>
            </a:r>
            <a:r>
              <a:rPr lang="zh-CN" altLang="en-US" sz="1200" dirty="0">
                <a:solidFill>
                  <a:srgbClr val="FF0000"/>
                </a:solidFill>
              </a:rPr>
              <a:t> </a:t>
            </a:r>
            <a:r>
              <a:rPr lang="en-US" altLang="zh-CN" sz="1200" dirty="0">
                <a:solidFill>
                  <a:srgbClr val="FF0000"/>
                </a:solidFill>
              </a:rPr>
              <a:t>and Y Housing NB5 RR_12792-761 are symmetrical</a:t>
            </a:r>
          </a:p>
          <a:p>
            <a:r>
              <a:rPr lang="en-US" altLang="zh-CN" sz="1200" dirty="0">
                <a:solidFill>
                  <a:srgbClr val="FF0000"/>
                </a:solidFill>
              </a:rPr>
              <a:t>Pls check both improved part 3D(modified areas colored red)) and give your feedback &amp; confirmation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4"/>
          <p:cNvSpPr>
            <a:spLocks noGrp="1" noChangeArrowheads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fld id="{DE860F55-9E65-43CB-87CD-F282FD0ACAE4}" type="datetime1">
              <a:rPr lang="zh-CN" altLang="en-US"/>
              <a:t>2025/11/12</a:t>
            </a:fld>
            <a:endParaRPr lang="zh-CN" altLang="zh-CN"/>
          </a:p>
        </p:txBody>
      </p:sp>
      <p:sp>
        <p:nvSpPr>
          <p:cNvPr id="3077" name="Text Box 4"/>
          <p:cNvSpPr txBox="1">
            <a:spLocks noChangeArrowheads="1"/>
          </p:cNvSpPr>
          <p:nvPr/>
        </p:nvSpPr>
        <p:spPr bwMode="auto">
          <a:xfrm>
            <a:off x="5468810" y="1236503"/>
            <a:ext cx="3671937" cy="276999"/>
          </a:xfrm>
          <a:prstGeom prst="rect">
            <a:avLst/>
          </a:prstGeom>
          <a:solidFill>
            <a:schemeClr val="accent5"/>
          </a:solidFill>
          <a:ln w="12700">
            <a:solidFill>
              <a:srgbClr val="969696"/>
            </a:solidFill>
            <a:miter lim="800000"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200" dirty="0">
                <a:solidFill>
                  <a:schemeClr val="tx1"/>
                </a:solidFill>
                <a:latin typeface="Arial Black" panose="020B0A04020102020204" pitchFamily="34" charset="0"/>
              </a:rPr>
              <a:t>2. Parting Line / main demolding direction </a:t>
            </a:r>
          </a:p>
        </p:txBody>
      </p:sp>
      <p:sp>
        <p:nvSpPr>
          <p:cNvPr id="3079" name="Text Box 7"/>
          <p:cNvSpPr txBox="1">
            <a:spLocks noChangeArrowheads="1"/>
          </p:cNvSpPr>
          <p:nvPr/>
        </p:nvSpPr>
        <p:spPr bwMode="auto">
          <a:xfrm>
            <a:off x="5465684" y="1579193"/>
            <a:ext cx="3671937" cy="276999"/>
          </a:xfrm>
          <a:prstGeom prst="rect">
            <a:avLst/>
          </a:prstGeom>
          <a:solidFill>
            <a:schemeClr val="accent5"/>
          </a:solidFill>
          <a:ln w="12700">
            <a:solidFill>
              <a:srgbClr val="969696"/>
            </a:solidFill>
            <a:miter lim="800000"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200" dirty="0">
                <a:solidFill>
                  <a:schemeClr val="tx1"/>
                </a:solidFill>
                <a:latin typeface="Arial Black" panose="020B0A04020102020204" pitchFamily="34" charset="0"/>
              </a:rPr>
              <a:t>3. Gate Locates</a:t>
            </a:r>
          </a:p>
        </p:txBody>
      </p:sp>
      <p:sp>
        <p:nvSpPr>
          <p:cNvPr id="3081" name="Text Box 10"/>
          <p:cNvSpPr txBox="1">
            <a:spLocks noChangeArrowheads="1"/>
          </p:cNvSpPr>
          <p:nvPr/>
        </p:nvSpPr>
        <p:spPr bwMode="auto">
          <a:xfrm>
            <a:off x="5469042" y="1921883"/>
            <a:ext cx="3671937" cy="276999"/>
          </a:xfrm>
          <a:prstGeom prst="rect">
            <a:avLst/>
          </a:prstGeom>
          <a:solidFill>
            <a:schemeClr val="accent5"/>
          </a:solidFill>
          <a:ln w="12700">
            <a:solidFill>
              <a:srgbClr val="969696"/>
            </a:solidFill>
            <a:miter lim="800000"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200" dirty="0">
                <a:solidFill>
                  <a:schemeClr val="tx1"/>
                </a:solidFill>
                <a:latin typeface="Arial Black" panose="020B0A04020102020204" pitchFamily="34" charset="0"/>
              </a:rPr>
              <a:t>4. Ejection</a:t>
            </a:r>
          </a:p>
        </p:txBody>
      </p:sp>
      <p:sp>
        <p:nvSpPr>
          <p:cNvPr id="3083" name="Text Box 13"/>
          <p:cNvSpPr txBox="1">
            <a:spLocks noChangeArrowheads="1"/>
          </p:cNvSpPr>
          <p:nvPr/>
        </p:nvSpPr>
        <p:spPr bwMode="auto">
          <a:xfrm>
            <a:off x="5449674" y="3543174"/>
            <a:ext cx="3671937" cy="276999"/>
          </a:xfrm>
          <a:prstGeom prst="rect">
            <a:avLst/>
          </a:prstGeom>
          <a:solidFill>
            <a:srgbClr val="66FFFF"/>
          </a:solidFill>
          <a:ln w="12700">
            <a:solidFill>
              <a:srgbClr val="969696"/>
            </a:solidFill>
            <a:miter lim="800000"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200" dirty="0">
                <a:solidFill>
                  <a:schemeClr val="tx1"/>
                </a:solidFill>
                <a:latin typeface="Arial Black" panose="020B0A04020102020204" pitchFamily="34" charset="0"/>
              </a:rPr>
              <a:t>8. Finish Require</a:t>
            </a:r>
          </a:p>
        </p:txBody>
      </p:sp>
      <p:sp>
        <p:nvSpPr>
          <p:cNvPr id="13" name="Text Box 4"/>
          <p:cNvSpPr txBox="1">
            <a:spLocks noChangeArrowheads="1"/>
          </p:cNvSpPr>
          <p:nvPr/>
        </p:nvSpPr>
        <p:spPr bwMode="auto">
          <a:xfrm>
            <a:off x="5474317" y="896724"/>
            <a:ext cx="3671937" cy="276999"/>
          </a:xfrm>
          <a:prstGeom prst="rect">
            <a:avLst/>
          </a:prstGeom>
          <a:solidFill>
            <a:schemeClr val="accent5"/>
          </a:solidFill>
          <a:ln w="12700">
            <a:solidFill>
              <a:srgbClr val="969696"/>
            </a:solidFill>
            <a:miter lim="800000"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200" dirty="0">
                <a:solidFill>
                  <a:schemeClr val="tx1"/>
                </a:solidFill>
                <a:latin typeface="Arial Black" panose="020B0A04020102020204" pitchFamily="34" charset="0"/>
              </a:rPr>
              <a:t>1. Assembly situation </a:t>
            </a:r>
          </a:p>
        </p:txBody>
      </p:sp>
      <p:sp>
        <p:nvSpPr>
          <p:cNvPr id="15" name="Text Box 4"/>
          <p:cNvSpPr txBox="1">
            <a:spLocks noChangeArrowheads="1"/>
          </p:cNvSpPr>
          <p:nvPr/>
        </p:nvSpPr>
        <p:spPr bwMode="auto">
          <a:xfrm>
            <a:off x="5449674" y="5482997"/>
            <a:ext cx="3671937" cy="276999"/>
          </a:xfrm>
          <a:prstGeom prst="rect">
            <a:avLst/>
          </a:prstGeom>
          <a:solidFill>
            <a:srgbClr val="66FFFF"/>
          </a:solidFill>
          <a:ln w="12700">
            <a:solidFill>
              <a:srgbClr val="969696"/>
            </a:solidFill>
            <a:miter lim="800000"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200" dirty="0">
                <a:solidFill>
                  <a:schemeClr val="tx1"/>
                </a:solidFill>
                <a:latin typeface="Arial Black" panose="020B0A04020102020204" pitchFamily="34" charset="0"/>
              </a:rPr>
              <a:t>13. Proposals / part optimization</a:t>
            </a:r>
          </a:p>
        </p:txBody>
      </p:sp>
      <p:sp>
        <p:nvSpPr>
          <p:cNvPr id="18" name="Text Box 4"/>
          <p:cNvSpPr txBox="1">
            <a:spLocks noChangeArrowheads="1"/>
          </p:cNvSpPr>
          <p:nvPr/>
        </p:nvSpPr>
        <p:spPr bwMode="auto">
          <a:xfrm>
            <a:off x="119336" y="947159"/>
            <a:ext cx="3671937" cy="400110"/>
          </a:xfrm>
          <a:prstGeom prst="rect">
            <a:avLst/>
          </a:prstGeom>
          <a:solidFill>
            <a:schemeClr val="accent5"/>
          </a:solidFill>
          <a:ln w="12700">
            <a:solidFill>
              <a:srgbClr val="969696"/>
            </a:solidFill>
            <a:miter lim="800000"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000" dirty="0">
                <a:solidFill>
                  <a:schemeClr val="tx1"/>
                </a:solidFill>
                <a:latin typeface="Arial Black" panose="020B0A04020102020204" pitchFamily="34" charset="0"/>
              </a:rPr>
              <a:t>Content / mould </a:t>
            </a:r>
            <a:r>
              <a:rPr lang="en-US" altLang="zh-CN" sz="1100" dirty="0">
                <a:solidFill>
                  <a:schemeClr val="tx1"/>
                </a:solidFill>
                <a:latin typeface="Arial Black" panose="020B0A04020102020204" pitchFamily="34" charset="0"/>
              </a:rPr>
              <a:t> </a:t>
            </a:r>
          </a:p>
        </p:txBody>
      </p:sp>
      <p:sp>
        <p:nvSpPr>
          <p:cNvPr id="19" name="Text Box 4"/>
          <p:cNvSpPr txBox="1">
            <a:spLocks noChangeArrowheads="1"/>
          </p:cNvSpPr>
          <p:nvPr/>
        </p:nvSpPr>
        <p:spPr bwMode="auto">
          <a:xfrm>
            <a:off x="5477075" y="2697774"/>
            <a:ext cx="4236711" cy="276999"/>
          </a:xfrm>
          <a:prstGeom prst="rect">
            <a:avLst/>
          </a:prstGeom>
          <a:solidFill>
            <a:schemeClr val="accent5"/>
          </a:solidFill>
          <a:ln w="12700">
            <a:solidFill>
              <a:srgbClr val="969696"/>
            </a:solidFill>
            <a:miter lim="800000"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200" dirty="0">
                <a:solidFill>
                  <a:schemeClr val="tx1"/>
                </a:solidFill>
                <a:latin typeface="Arial Black" panose="020B0A04020102020204" pitchFamily="34" charset="0"/>
              </a:rPr>
              <a:t>6. Mould body size / check with mould spec </a:t>
            </a:r>
          </a:p>
        </p:txBody>
      </p:sp>
      <p:sp>
        <p:nvSpPr>
          <p:cNvPr id="20" name="Text Box 4"/>
          <p:cNvSpPr txBox="1">
            <a:spLocks noChangeArrowheads="1"/>
          </p:cNvSpPr>
          <p:nvPr/>
        </p:nvSpPr>
        <p:spPr bwMode="auto">
          <a:xfrm>
            <a:off x="5474315" y="5084448"/>
            <a:ext cx="3798473" cy="276999"/>
          </a:xfrm>
          <a:prstGeom prst="rect">
            <a:avLst/>
          </a:prstGeom>
          <a:solidFill>
            <a:srgbClr val="66FFFF"/>
          </a:solidFill>
          <a:ln w="12700">
            <a:solidFill>
              <a:srgbClr val="969696"/>
            </a:solidFill>
            <a:miter lim="800000"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200" dirty="0">
                <a:solidFill>
                  <a:schemeClr val="tx1"/>
                </a:solidFill>
                <a:latin typeface="Arial Black" panose="020B0A04020102020204" pitchFamily="34" charset="0"/>
              </a:rPr>
              <a:t>12. Important measurements based on 2D</a:t>
            </a:r>
          </a:p>
        </p:txBody>
      </p:sp>
      <p:sp>
        <p:nvSpPr>
          <p:cNvPr id="14" name="Text Box 4"/>
          <p:cNvSpPr txBox="1">
            <a:spLocks noChangeArrowheads="1"/>
          </p:cNvSpPr>
          <p:nvPr/>
        </p:nvSpPr>
        <p:spPr bwMode="auto">
          <a:xfrm>
            <a:off x="5474317" y="2325350"/>
            <a:ext cx="3671937" cy="275590"/>
          </a:xfrm>
          <a:prstGeom prst="rect">
            <a:avLst/>
          </a:prstGeom>
          <a:solidFill>
            <a:schemeClr val="accent5"/>
          </a:solidFill>
          <a:ln w="12700">
            <a:solidFill>
              <a:srgbClr val="969696"/>
            </a:solidFill>
            <a:miter lim="800000"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200" dirty="0">
                <a:solidFill>
                  <a:schemeClr val="tx1"/>
                </a:solidFill>
                <a:latin typeface="Arial Black" panose="020B0A04020102020204" pitchFamily="34" charset="0"/>
              </a:rPr>
              <a:t>5. </a:t>
            </a:r>
            <a:r>
              <a:rPr lang="en-US" altLang="zh-CN" sz="1200" dirty="0">
                <a:solidFill>
                  <a:schemeClr val="tx1"/>
                </a:solidFill>
                <a:latin typeface="Arial Black" panose="020B0A04020102020204" pitchFamily="34" charset="0"/>
                <a:sym typeface="+mn-ea"/>
              </a:rPr>
              <a:t>insert </a:t>
            </a:r>
            <a:r>
              <a:rPr lang="en-US" altLang="zh-CN" sz="1200" dirty="0">
                <a:solidFill>
                  <a:schemeClr val="tx1"/>
                </a:solidFill>
                <a:latin typeface="Arial Black" panose="020B0A04020102020204" pitchFamily="34" charset="0"/>
              </a:rPr>
              <a:t> </a:t>
            </a:r>
          </a:p>
        </p:txBody>
      </p:sp>
      <p:sp>
        <p:nvSpPr>
          <p:cNvPr id="16" name="Text Box 4"/>
          <p:cNvSpPr txBox="1">
            <a:spLocks noChangeArrowheads="1"/>
          </p:cNvSpPr>
          <p:nvPr/>
        </p:nvSpPr>
        <p:spPr bwMode="auto">
          <a:xfrm>
            <a:off x="5453092" y="3930727"/>
            <a:ext cx="3671937" cy="276999"/>
          </a:xfrm>
          <a:prstGeom prst="rect">
            <a:avLst/>
          </a:prstGeom>
          <a:solidFill>
            <a:srgbClr val="66FFFF"/>
          </a:solidFill>
          <a:ln w="12700">
            <a:solidFill>
              <a:srgbClr val="969696"/>
            </a:solidFill>
            <a:miter lim="800000"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200" dirty="0">
                <a:solidFill>
                  <a:schemeClr val="tx1"/>
                </a:solidFill>
                <a:latin typeface="Arial Black" panose="020B0A04020102020204" pitchFamily="34" charset="0"/>
              </a:rPr>
              <a:t>9. Draft angle </a:t>
            </a:r>
          </a:p>
        </p:txBody>
      </p:sp>
      <p:sp>
        <p:nvSpPr>
          <p:cNvPr id="17" name="Text Box 4"/>
          <p:cNvSpPr txBox="1">
            <a:spLocks noChangeArrowheads="1"/>
          </p:cNvSpPr>
          <p:nvPr/>
        </p:nvSpPr>
        <p:spPr bwMode="auto">
          <a:xfrm>
            <a:off x="5449674" y="4313811"/>
            <a:ext cx="3671937" cy="276999"/>
          </a:xfrm>
          <a:prstGeom prst="rect">
            <a:avLst/>
          </a:prstGeom>
          <a:solidFill>
            <a:srgbClr val="66FFFF"/>
          </a:solidFill>
          <a:ln w="12700">
            <a:solidFill>
              <a:srgbClr val="969696"/>
            </a:solidFill>
            <a:miter lim="800000"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200" dirty="0">
                <a:solidFill>
                  <a:schemeClr val="tx1"/>
                </a:solidFill>
                <a:latin typeface="Arial Black" panose="020B0A04020102020204" pitchFamily="34" charset="0"/>
              </a:rPr>
              <a:t>10. Wall thickness</a:t>
            </a:r>
          </a:p>
        </p:txBody>
      </p:sp>
      <p:sp>
        <p:nvSpPr>
          <p:cNvPr id="21" name="Text Box 4"/>
          <p:cNvSpPr txBox="1">
            <a:spLocks noChangeArrowheads="1"/>
          </p:cNvSpPr>
          <p:nvPr/>
        </p:nvSpPr>
        <p:spPr bwMode="auto">
          <a:xfrm>
            <a:off x="5464340" y="4671863"/>
            <a:ext cx="3671937" cy="276999"/>
          </a:xfrm>
          <a:prstGeom prst="rect">
            <a:avLst/>
          </a:prstGeom>
          <a:solidFill>
            <a:srgbClr val="66FFFF"/>
          </a:solidFill>
          <a:ln w="12700">
            <a:solidFill>
              <a:srgbClr val="969696"/>
            </a:solidFill>
            <a:miter lim="800000"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200" dirty="0">
                <a:solidFill>
                  <a:schemeClr val="tx1"/>
                </a:solidFill>
                <a:latin typeface="Arial Black" panose="020B0A04020102020204" pitchFamily="34" charset="0"/>
              </a:rPr>
              <a:t>11. Engraving</a:t>
            </a:r>
          </a:p>
        </p:txBody>
      </p:sp>
      <p:sp>
        <p:nvSpPr>
          <p:cNvPr id="22" name="Text Box 4"/>
          <p:cNvSpPr txBox="1">
            <a:spLocks noChangeArrowheads="1"/>
          </p:cNvSpPr>
          <p:nvPr/>
        </p:nvSpPr>
        <p:spPr bwMode="auto">
          <a:xfrm>
            <a:off x="5474315" y="3103244"/>
            <a:ext cx="3671937" cy="276999"/>
          </a:xfrm>
          <a:prstGeom prst="rect">
            <a:avLst/>
          </a:prstGeom>
          <a:solidFill>
            <a:schemeClr val="accent5"/>
          </a:solidFill>
          <a:ln w="12700">
            <a:solidFill>
              <a:srgbClr val="969696"/>
            </a:solidFill>
            <a:miter lim="800000"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200" dirty="0">
                <a:solidFill>
                  <a:schemeClr val="tx1"/>
                </a:solidFill>
                <a:latin typeface="Arial Black" panose="020B0A04020102020204" pitchFamily="34" charset="0"/>
              </a:rPr>
              <a:t>7. Additional mould proposal</a:t>
            </a:r>
          </a:p>
        </p:txBody>
      </p:sp>
      <p:sp>
        <p:nvSpPr>
          <p:cNvPr id="23" name="Text Box 4"/>
          <p:cNvSpPr txBox="1">
            <a:spLocks noChangeArrowheads="1"/>
          </p:cNvSpPr>
          <p:nvPr/>
        </p:nvSpPr>
        <p:spPr bwMode="auto">
          <a:xfrm>
            <a:off x="119336" y="3543174"/>
            <a:ext cx="3671937" cy="400110"/>
          </a:xfrm>
          <a:prstGeom prst="rect">
            <a:avLst/>
          </a:prstGeom>
          <a:solidFill>
            <a:srgbClr val="66FFFF"/>
          </a:solidFill>
          <a:ln w="12700">
            <a:solidFill>
              <a:srgbClr val="969696"/>
            </a:solidFill>
            <a:miter lim="800000"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000" dirty="0">
                <a:solidFill>
                  <a:schemeClr val="tx1"/>
                </a:solidFill>
                <a:latin typeface="Arial Black" panose="020B0A04020102020204" pitchFamily="34" charset="0"/>
              </a:rPr>
              <a:t>Content / part </a:t>
            </a:r>
            <a:r>
              <a:rPr lang="en-US" altLang="zh-CN" sz="1100" dirty="0">
                <a:solidFill>
                  <a:schemeClr val="tx1"/>
                </a:solidFill>
                <a:latin typeface="Arial Black" panose="020B0A04020102020204" pitchFamily="34" charset="0"/>
              </a:rPr>
              <a:t> 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C2554-F870-4A08-A1C3-34A0352C7FE6}" type="datetime1">
              <a:rPr lang="zh-CN" altLang="de-DE" smtClean="0"/>
              <a:t>2025/11/12</a:t>
            </a:fld>
            <a:endParaRPr lang="zh-CN" altLang="zh-CN"/>
          </a:p>
        </p:txBody>
      </p:sp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6023993" y="332657"/>
            <a:ext cx="3671937" cy="276999"/>
          </a:xfrm>
          <a:prstGeom prst="rect">
            <a:avLst/>
          </a:prstGeom>
          <a:noFill/>
          <a:ln w="12700">
            <a:solidFill>
              <a:srgbClr val="969696"/>
            </a:solidFill>
            <a:miter lim="800000"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200" dirty="0">
                <a:solidFill>
                  <a:schemeClr val="tx1"/>
                </a:solidFill>
                <a:latin typeface="Arial Black" panose="020B0A04020102020204" pitchFamily="34" charset="0"/>
              </a:rPr>
              <a:t>1. Assembly situation </a:t>
            </a: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53970" y="958850"/>
            <a:ext cx="6115685" cy="5004435"/>
          </a:xfrm>
          <a:prstGeom prst="rect">
            <a:avLst/>
          </a:prstGeom>
        </p:spPr>
      </p:pic>
      <p:sp>
        <p:nvSpPr>
          <p:cNvPr id="6" name="文本框 15"/>
          <p:cNvSpPr txBox="1"/>
          <p:nvPr/>
        </p:nvSpPr>
        <p:spPr>
          <a:xfrm>
            <a:off x="7838440" y="1988820"/>
            <a:ext cx="927735" cy="275590"/>
          </a:xfrm>
          <a:prstGeom prst="rect">
            <a:avLst/>
          </a:prstGeom>
          <a:solidFill>
            <a:srgbClr val="FFC000"/>
          </a:solidFill>
          <a:ln w="9525">
            <a:noFill/>
          </a:ln>
        </p:spPr>
        <p:txBody>
          <a:bodyPr wrap="square" anchor="ctr" anchorCtr="0">
            <a:spAutoFit/>
          </a:bodyPr>
          <a:lstStyle/>
          <a:p>
            <a:pPr algn="l">
              <a:buFont typeface="Arial" panose="020B0604020202020204" pitchFamily="34" charset="0"/>
            </a:pPr>
            <a:r>
              <a:rPr lang="en-US" sz="1200" kern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  <a:sym typeface="+mn-ea"/>
              </a:rPr>
              <a:t>12792-760</a:t>
            </a:r>
            <a:endParaRPr lang="en-US" altLang="zh-CN" sz="12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2" name="文本框 15"/>
          <p:cNvSpPr txBox="1"/>
          <p:nvPr/>
        </p:nvSpPr>
        <p:spPr>
          <a:xfrm>
            <a:off x="2137410" y="1916113"/>
            <a:ext cx="925830" cy="275590"/>
          </a:xfrm>
          <a:prstGeom prst="rect">
            <a:avLst/>
          </a:prstGeom>
          <a:solidFill>
            <a:srgbClr val="FFC000"/>
          </a:solidFill>
          <a:ln w="9525">
            <a:noFill/>
          </a:ln>
        </p:spPr>
        <p:txBody>
          <a:bodyPr wrap="square" anchor="ctr" anchorCtr="0">
            <a:spAutoFit/>
          </a:bodyPr>
          <a:lstStyle/>
          <a:p>
            <a:pPr algn="ctr">
              <a:buNone/>
            </a:pPr>
            <a:r>
              <a:rPr lang="en-US" sz="1200" kern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  <a:sym typeface="+mn-ea"/>
              </a:rPr>
              <a:t>12792-761</a:t>
            </a:r>
            <a:endParaRPr lang="en-US" altLang="zh-CN" sz="12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8" name="文本框 15"/>
          <p:cNvSpPr txBox="1"/>
          <p:nvPr/>
        </p:nvSpPr>
        <p:spPr>
          <a:xfrm>
            <a:off x="2135505" y="4509135"/>
            <a:ext cx="927735" cy="275590"/>
          </a:xfrm>
          <a:prstGeom prst="rect">
            <a:avLst/>
          </a:prstGeom>
          <a:solidFill>
            <a:srgbClr val="FFC000"/>
          </a:solidFill>
          <a:ln w="9525">
            <a:noFill/>
          </a:ln>
        </p:spPr>
        <p:txBody>
          <a:bodyPr wrap="square" anchor="ctr" anchorCtr="0">
            <a:spAutoFit/>
          </a:bodyPr>
          <a:lstStyle/>
          <a:p>
            <a:pPr algn="l">
              <a:buFont typeface="Arial" panose="020B0604020202020204" pitchFamily="34" charset="0"/>
            </a:pPr>
            <a:r>
              <a:rPr lang="en-US" sz="1200" kern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  <a:sym typeface="+mn-ea"/>
              </a:rPr>
              <a:t>12792-760</a:t>
            </a:r>
            <a:endParaRPr lang="en-US" altLang="zh-CN" sz="12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9" name="文本框 15"/>
          <p:cNvSpPr txBox="1"/>
          <p:nvPr/>
        </p:nvSpPr>
        <p:spPr>
          <a:xfrm>
            <a:off x="7840345" y="4436428"/>
            <a:ext cx="925830" cy="275590"/>
          </a:xfrm>
          <a:prstGeom prst="rect">
            <a:avLst/>
          </a:prstGeom>
          <a:solidFill>
            <a:srgbClr val="FFC000"/>
          </a:solidFill>
          <a:ln w="9525">
            <a:noFill/>
          </a:ln>
        </p:spPr>
        <p:txBody>
          <a:bodyPr wrap="square" anchor="ctr" anchorCtr="0">
            <a:spAutoFit/>
          </a:bodyPr>
          <a:lstStyle/>
          <a:p>
            <a:pPr algn="ctr">
              <a:buNone/>
            </a:pPr>
            <a:r>
              <a:rPr lang="en-US" sz="1200" kern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  <a:sym typeface="+mn-ea"/>
              </a:rPr>
              <a:t>12792-761</a:t>
            </a:r>
            <a:endParaRPr lang="en-US" altLang="zh-CN" sz="12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图片 1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50" y="3500755"/>
            <a:ext cx="4763770" cy="247205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560" y="979170"/>
            <a:ext cx="4522470" cy="2623185"/>
          </a:xfrm>
          <a:prstGeom prst="rect">
            <a:avLst/>
          </a:prstGeom>
        </p:spPr>
      </p:pic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>
          <a:xfrm>
            <a:off x="2423593" y="6237312"/>
            <a:ext cx="1115169" cy="476250"/>
          </a:xfrm>
        </p:spPr>
        <p:txBody>
          <a:bodyPr/>
          <a:lstStyle/>
          <a:p>
            <a:fld id="{58BC2554-F870-4A08-A1C3-34A0352C7FE6}" type="datetime1">
              <a:rPr lang="zh-CN" altLang="de-DE" smtClean="0"/>
              <a:t>2025/11/12</a:t>
            </a:fld>
            <a:endParaRPr lang="zh-CN" altLang="zh-CN"/>
          </a:p>
        </p:txBody>
      </p:sp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6023992" y="332657"/>
            <a:ext cx="4032448" cy="276999"/>
          </a:xfrm>
          <a:prstGeom prst="rect">
            <a:avLst/>
          </a:prstGeom>
          <a:noFill/>
          <a:ln w="12700">
            <a:solidFill>
              <a:srgbClr val="969696"/>
            </a:solidFill>
            <a:miter lim="800000"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200" dirty="0">
                <a:solidFill>
                  <a:schemeClr val="tx1"/>
                </a:solidFill>
                <a:latin typeface="Arial Black" panose="020B0A04020102020204" pitchFamily="34" charset="0"/>
              </a:rPr>
              <a:t>2. Parting lines / main demolding direction  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4295775" y="1029335"/>
            <a:ext cx="1404620" cy="873125"/>
            <a:chOff x="0" y="0"/>
            <a:chExt cx="997" cy="691"/>
          </a:xfrm>
        </p:grpSpPr>
        <p:grpSp>
          <p:nvGrpSpPr>
            <p:cNvPr id="7" name="Group 6"/>
            <p:cNvGrpSpPr/>
            <p:nvPr/>
          </p:nvGrpSpPr>
          <p:grpSpPr>
            <a:xfrm>
              <a:off x="117" y="0"/>
              <a:ext cx="181" cy="276"/>
              <a:chOff x="0" y="0"/>
              <a:chExt cx="181" cy="276"/>
            </a:xfrm>
          </p:grpSpPr>
          <p:pic>
            <p:nvPicPr>
              <p:cNvPr id="8" name="Picture 7" descr="8254250311478915195453.png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0" y="0"/>
                <a:ext cx="181" cy="276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sp>
            <p:nvSpPr>
              <p:cNvPr id="9" name="Text Box 8"/>
              <p:cNvSpPr txBox="1"/>
              <p:nvPr/>
            </p:nvSpPr>
            <p:spPr>
              <a:xfrm rot="-5400000">
                <a:off x="-20" y="88"/>
                <a:ext cx="223" cy="80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rot="10800000" wrap="none" anchor="ctr" anchorCtr="0"/>
              <a:lstStyle/>
              <a:p>
                <a:pPr>
                  <a:buFont typeface="Arial" panose="020B0604020202020204" pitchFamily="34" charset="0"/>
                </a:pPr>
                <a:endParaRPr lang="en-US" altLang="zh-CN" sz="2400" dirty="0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</p:grpSp>
        <p:sp>
          <p:nvSpPr>
            <p:cNvPr id="10" name="Text Box 9"/>
            <p:cNvSpPr txBox="1"/>
            <p:nvPr/>
          </p:nvSpPr>
          <p:spPr>
            <a:xfrm>
              <a:off x="333" y="46"/>
              <a:ext cx="537" cy="267"/>
            </a:xfrm>
            <a:prstGeom prst="rect">
              <a:avLst/>
            </a:prstGeom>
            <a:noFill/>
            <a:ln w="9525" cap="flat" cmpd="sng">
              <a:solidFill>
                <a:srgbClr val="CC0000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t" anchorCtr="0">
              <a:spAutoFit/>
            </a:bodyPr>
            <a:lstStyle/>
            <a:p>
              <a:pPr>
                <a:spcBef>
                  <a:spcPct val="50000"/>
                </a:spcBef>
                <a:buFont typeface="Arial" panose="020B0604020202020204" pitchFamily="34" charset="0"/>
              </a:pPr>
              <a:r>
                <a:rPr lang="en-US" altLang="zh-CN" dirty="0">
                  <a:latin typeface="Arial" panose="020B0604020202020204" pitchFamily="34" charset="0"/>
                  <a:ea typeface="宋体" panose="02010600030101010101" pitchFamily="2" charset="-122"/>
                </a:rPr>
                <a:t>Cavity </a:t>
              </a:r>
            </a:p>
          </p:txBody>
        </p:sp>
        <p:sp>
          <p:nvSpPr>
            <p:cNvPr id="11" name="Line 10"/>
            <p:cNvSpPr>
              <a:spLocks noChangeShapeType="1"/>
            </p:cNvSpPr>
            <p:nvPr/>
          </p:nvSpPr>
          <p:spPr bwMode="auto">
            <a:xfrm flipH="1">
              <a:off x="0" y="328"/>
              <a:ext cx="997" cy="0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</a:ln>
            <a:effectLst>
              <a:outerShdw dist="12700" dir="5400000" algn="ctr" rotWithShape="0">
                <a:srgbClr val="000000">
                  <a:alpha val="50000"/>
                </a:srgbClr>
              </a:outerShdw>
            </a:effec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黑体" panose="02010609060101010101" pitchFamily="49" charset="-122"/>
                <a:cs typeface="+mn-cs"/>
              </a:endParaRPr>
            </a:p>
          </p:txBody>
        </p:sp>
        <p:grpSp>
          <p:nvGrpSpPr>
            <p:cNvPr id="12" name="Group 11"/>
            <p:cNvGrpSpPr/>
            <p:nvPr/>
          </p:nvGrpSpPr>
          <p:grpSpPr>
            <a:xfrm>
              <a:off x="117" y="411"/>
              <a:ext cx="185" cy="280"/>
              <a:chOff x="0" y="0"/>
              <a:chExt cx="185" cy="280"/>
            </a:xfrm>
          </p:grpSpPr>
          <p:pic>
            <p:nvPicPr>
              <p:cNvPr id="13" name="Picture 12" descr="6957248621478915195453.png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0" y="0"/>
                <a:ext cx="185" cy="280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sp>
            <p:nvSpPr>
              <p:cNvPr id="14" name="Text Box 13"/>
              <p:cNvSpPr txBox="1"/>
              <p:nvPr/>
            </p:nvSpPr>
            <p:spPr>
              <a:xfrm rot="5400000">
                <a:off x="-18" y="71"/>
                <a:ext cx="223" cy="80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none" anchor="ctr" anchorCtr="0"/>
              <a:lstStyle/>
              <a:p>
                <a:pPr>
                  <a:buFont typeface="Arial" panose="020B0604020202020204" pitchFamily="34" charset="0"/>
                </a:pPr>
                <a:endParaRPr lang="en-US" altLang="zh-CN" sz="2400" dirty="0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</p:grpSp>
        <p:sp>
          <p:nvSpPr>
            <p:cNvPr id="15" name="Text Box 14"/>
            <p:cNvSpPr txBox="1"/>
            <p:nvPr/>
          </p:nvSpPr>
          <p:spPr>
            <a:xfrm>
              <a:off x="346" y="402"/>
              <a:ext cx="485" cy="267"/>
            </a:xfrm>
            <a:prstGeom prst="rect">
              <a:avLst/>
            </a:prstGeom>
            <a:noFill/>
            <a:ln w="9525" cap="flat" cmpd="sng">
              <a:solidFill>
                <a:srgbClr val="CC0000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t" anchorCtr="0">
              <a:spAutoFit/>
            </a:bodyPr>
            <a:lstStyle/>
            <a:p>
              <a:pPr>
                <a:spcBef>
                  <a:spcPct val="50000"/>
                </a:spcBef>
                <a:buFont typeface="Arial" panose="020B0604020202020204" pitchFamily="34" charset="0"/>
              </a:pPr>
              <a:r>
                <a:rPr lang="en-US" altLang="zh-CN" dirty="0">
                  <a:latin typeface="Arial" panose="020B0604020202020204" pitchFamily="34" charset="0"/>
                  <a:ea typeface="宋体" panose="02010600030101010101" pitchFamily="2" charset="-122"/>
                </a:rPr>
                <a:t>Core  </a:t>
              </a:r>
            </a:p>
          </p:txBody>
        </p:sp>
      </p:grpSp>
      <p:grpSp>
        <p:nvGrpSpPr>
          <p:cNvPr id="17" name="Group 5"/>
          <p:cNvGrpSpPr/>
          <p:nvPr/>
        </p:nvGrpSpPr>
        <p:grpSpPr>
          <a:xfrm>
            <a:off x="4725670" y="4800600"/>
            <a:ext cx="1404620" cy="873125"/>
            <a:chOff x="0" y="0"/>
            <a:chExt cx="997" cy="691"/>
          </a:xfrm>
        </p:grpSpPr>
        <p:grpSp>
          <p:nvGrpSpPr>
            <p:cNvPr id="18" name="Group 6"/>
            <p:cNvGrpSpPr/>
            <p:nvPr/>
          </p:nvGrpSpPr>
          <p:grpSpPr>
            <a:xfrm>
              <a:off x="117" y="0"/>
              <a:ext cx="181" cy="276"/>
              <a:chOff x="0" y="0"/>
              <a:chExt cx="181" cy="276"/>
            </a:xfrm>
          </p:grpSpPr>
          <p:pic>
            <p:nvPicPr>
              <p:cNvPr id="19" name="Picture 7" descr="8254250311478915195453.png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0" y="0"/>
                <a:ext cx="181" cy="276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sp>
            <p:nvSpPr>
              <p:cNvPr id="20" name="Text Box 8"/>
              <p:cNvSpPr txBox="1"/>
              <p:nvPr/>
            </p:nvSpPr>
            <p:spPr>
              <a:xfrm rot="-5400000">
                <a:off x="-20" y="88"/>
                <a:ext cx="223" cy="80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rot="10800000" wrap="none" anchor="ctr" anchorCtr="0"/>
              <a:lstStyle/>
              <a:p>
                <a:pPr>
                  <a:buFont typeface="Arial" panose="020B0604020202020204" pitchFamily="34" charset="0"/>
                </a:pPr>
                <a:endParaRPr lang="en-US" altLang="zh-CN" sz="2400" dirty="0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</p:grpSp>
        <p:sp>
          <p:nvSpPr>
            <p:cNvPr id="22" name="Line 10"/>
            <p:cNvSpPr>
              <a:spLocks noChangeShapeType="1"/>
            </p:cNvSpPr>
            <p:nvPr/>
          </p:nvSpPr>
          <p:spPr bwMode="auto">
            <a:xfrm flipH="1">
              <a:off x="0" y="328"/>
              <a:ext cx="997" cy="0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</a:ln>
            <a:effectLst>
              <a:outerShdw dist="12700" dir="5400000" algn="ctr" rotWithShape="0">
                <a:srgbClr val="000000">
                  <a:alpha val="50000"/>
                </a:srgbClr>
              </a:outerShdw>
            </a:effec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黑体" panose="02010609060101010101" pitchFamily="49" charset="-122"/>
                <a:cs typeface="+mn-cs"/>
              </a:endParaRPr>
            </a:p>
          </p:txBody>
        </p:sp>
        <p:grpSp>
          <p:nvGrpSpPr>
            <p:cNvPr id="23" name="Group 11"/>
            <p:cNvGrpSpPr/>
            <p:nvPr/>
          </p:nvGrpSpPr>
          <p:grpSpPr>
            <a:xfrm>
              <a:off x="117" y="411"/>
              <a:ext cx="185" cy="280"/>
              <a:chOff x="0" y="0"/>
              <a:chExt cx="185" cy="280"/>
            </a:xfrm>
          </p:grpSpPr>
          <p:pic>
            <p:nvPicPr>
              <p:cNvPr id="24" name="Picture 12" descr="6957248621478915195453.png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0" y="0"/>
                <a:ext cx="185" cy="280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sp>
            <p:nvSpPr>
              <p:cNvPr id="25" name="Text Box 13"/>
              <p:cNvSpPr txBox="1"/>
              <p:nvPr/>
            </p:nvSpPr>
            <p:spPr>
              <a:xfrm rot="5400000">
                <a:off x="-18" y="71"/>
                <a:ext cx="223" cy="80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none" anchor="ctr" anchorCtr="0"/>
              <a:lstStyle/>
              <a:p>
                <a:pPr>
                  <a:buFont typeface="Arial" panose="020B0604020202020204" pitchFamily="34" charset="0"/>
                </a:pPr>
                <a:endParaRPr lang="en-US" altLang="zh-CN" sz="2400" dirty="0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</p:grpSp>
        <p:sp>
          <p:nvSpPr>
            <p:cNvPr id="26" name="Text Box 14"/>
            <p:cNvSpPr txBox="1"/>
            <p:nvPr/>
          </p:nvSpPr>
          <p:spPr>
            <a:xfrm>
              <a:off x="384" y="26"/>
              <a:ext cx="485" cy="267"/>
            </a:xfrm>
            <a:prstGeom prst="rect">
              <a:avLst/>
            </a:prstGeom>
            <a:noFill/>
            <a:ln w="9525" cap="flat" cmpd="sng">
              <a:solidFill>
                <a:srgbClr val="CC0000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t" anchorCtr="0">
              <a:spAutoFit/>
            </a:bodyPr>
            <a:lstStyle/>
            <a:p>
              <a:pPr>
                <a:spcBef>
                  <a:spcPct val="50000"/>
                </a:spcBef>
                <a:buFont typeface="Arial" panose="020B0604020202020204" pitchFamily="34" charset="0"/>
              </a:pPr>
              <a:r>
                <a:rPr lang="en-US" altLang="zh-CN" dirty="0">
                  <a:latin typeface="Arial" panose="020B0604020202020204" pitchFamily="34" charset="0"/>
                  <a:ea typeface="宋体" panose="02010600030101010101" pitchFamily="2" charset="-122"/>
                </a:rPr>
                <a:t>Core  </a:t>
              </a:r>
            </a:p>
          </p:txBody>
        </p:sp>
        <p:sp>
          <p:nvSpPr>
            <p:cNvPr id="27" name="Text Box 9"/>
            <p:cNvSpPr txBox="1"/>
            <p:nvPr/>
          </p:nvSpPr>
          <p:spPr>
            <a:xfrm>
              <a:off x="385" y="381"/>
              <a:ext cx="537" cy="267"/>
            </a:xfrm>
            <a:prstGeom prst="rect">
              <a:avLst/>
            </a:prstGeom>
            <a:noFill/>
            <a:ln w="9525" cap="flat" cmpd="sng">
              <a:solidFill>
                <a:srgbClr val="CC0000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t" anchorCtr="0">
              <a:spAutoFit/>
            </a:bodyPr>
            <a:lstStyle/>
            <a:p>
              <a:pPr>
                <a:spcBef>
                  <a:spcPct val="50000"/>
                </a:spcBef>
                <a:buFont typeface="Arial" panose="020B0604020202020204" pitchFamily="34" charset="0"/>
              </a:pPr>
              <a:r>
                <a:rPr lang="en-US" altLang="zh-CN" dirty="0">
                  <a:latin typeface="Arial" panose="020B0604020202020204" pitchFamily="34" charset="0"/>
                  <a:ea typeface="宋体" panose="02010600030101010101" pitchFamily="2" charset="-122"/>
                </a:rPr>
                <a:t>Cavity </a:t>
              </a:r>
            </a:p>
          </p:txBody>
        </p:sp>
      </p:grpSp>
      <p:pic>
        <p:nvPicPr>
          <p:cNvPr id="3" name="图片 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600190" y="1196340"/>
            <a:ext cx="5090160" cy="2406015"/>
          </a:xfrm>
          <a:prstGeom prst="rect">
            <a:avLst/>
          </a:prstGeom>
        </p:spPr>
      </p:pic>
      <p:pic>
        <p:nvPicPr>
          <p:cNvPr id="21" name="图片 2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141085" y="3933190"/>
            <a:ext cx="5946140" cy="183896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5595" y="1052830"/>
            <a:ext cx="5697855" cy="4646295"/>
          </a:xfrm>
          <a:prstGeom prst="rect">
            <a:avLst/>
          </a:prstGeom>
        </p:spPr>
      </p:pic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>
          <a:xfrm>
            <a:off x="2423593" y="6237312"/>
            <a:ext cx="1115169" cy="476250"/>
          </a:xfrm>
        </p:spPr>
        <p:txBody>
          <a:bodyPr/>
          <a:lstStyle/>
          <a:p>
            <a:fld id="{58BC2554-F870-4A08-A1C3-34A0352C7FE6}" type="datetime1">
              <a:rPr lang="zh-CN" altLang="de-DE" smtClean="0"/>
              <a:t>2025/11/12</a:t>
            </a:fld>
            <a:endParaRPr lang="zh-CN" altLang="zh-CN"/>
          </a:p>
        </p:txBody>
      </p:sp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6023992" y="332657"/>
            <a:ext cx="4032448" cy="276999"/>
          </a:xfrm>
          <a:prstGeom prst="rect">
            <a:avLst/>
          </a:prstGeom>
          <a:noFill/>
          <a:ln w="12700">
            <a:solidFill>
              <a:srgbClr val="969696"/>
            </a:solidFill>
            <a:miter lim="800000"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200" dirty="0">
                <a:solidFill>
                  <a:schemeClr val="tx1"/>
                </a:solidFill>
                <a:latin typeface="Arial Black" panose="020B0A04020102020204" pitchFamily="34" charset="0"/>
              </a:rPr>
              <a:t>2. Parting lines / main demolding direction  </a:t>
            </a:r>
          </a:p>
        </p:txBody>
      </p:sp>
      <p:sp>
        <p:nvSpPr>
          <p:cNvPr id="6" name="文本框 15"/>
          <p:cNvSpPr txBox="1"/>
          <p:nvPr/>
        </p:nvSpPr>
        <p:spPr>
          <a:xfrm>
            <a:off x="7838440" y="1988820"/>
            <a:ext cx="927735" cy="275590"/>
          </a:xfrm>
          <a:prstGeom prst="rect">
            <a:avLst/>
          </a:prstGeom>
          <a:solidFill>
            <a:srgbClr val="FFC000"/>
          </a:solidFill>
          <a:ln w="9525">
            <a:noFill/>
          </a:ln>
        </p:spPr>
        <p:txBody>
          <a:bodyPr wrap="square" anchor="ctr" anchorCtr="0">
            <a:spAutoFit/>
          </a:bodyPr>
          <a:lstStyle/>
          <a:p>
            <a:pPr algn="l">
              <a:buFont typeface="Arial" panose="020B0604020202020204" pitchFamily="34" charset="0"/>
            </a:pPr>
            <a:r>
              <a:rPr lang="en-US" sz="1200" kern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  <a:sym typeface="+mn-ea"/>
              </a:rPr>
              <a:t>12792-760</a:t>
            </a:r>
            <a:endParaRPr lang="en-US" altLang="zh-CN" sz="12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2" name="文本框 15"/>
          <p:cNvSpPr txBox="1"/>
          <p:nvPr/>
        </p:nvSpPr>
        <p:spPr>
          <a:xfrm>
            <a:off x="2137410" y="1916113"/>
            <a:ext cx="925830" cy="275590"/>
          </a:xfrm>
          <a:prstGeom prst="rect">
            <a:avLst/>
          </a:prstGeom>
          <a:solidFill>
            <a:srgbClr val="FFC000"/>
          </a:solidFill>
          <a:ln w="9525">
            <a:noFill/>
          </a:ln>
        </p:spPr>
        <p:txBody>
          <a:bodyPr wrap="square" anchor="ctr" anchorCtr="0">
            <a:spAutoFit/>
          </a:bodyPr>
          <a:lstStyle/>
          <a:p>
            <a:pPr algn="ctr">
              <a:buNone/>
            </a:pPr>
            <a:r>
              <a:rPr lang="en-US" sz="1200" kern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  <a:sym typeface="+mn-ea"/>
              </a:rPr>
              <a:t>12792-761</a:t>
            </a:r>
            <a:endParaRPr lang="en-US" altLang="zh-CN" sz="12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8" name="文本框 15"/>
          <p:cNvSpPr txBox="1"/>
          <p:nvPr/>
        </p:nvSpPr>
        <p:spPr>
          <a:xfrm>
            <a:off x="2135505" y="4509135"/>
            <a:ext cx="927735" cy="275590"/>
          </a:xfrm>
          <a:prstGeom prst="rect">
            <a:avLst/>
          </a:prstGeom>
          <a:solidFill>
            <a:srgbClr val="FFC000"/>
          </a:solidFill>
          <a:ln w="9525">
            <a:noFill/>
          </a:ln>
        </p:spPr>
        <p:txBody>
          <a:bodyPr wrap="square" anchor="ctr" anchorCtr="0">
            <a:spAutoFit/>
          </a:bodyPr>
          <a:lstStyle/>
          <a:p>
            <a:pPr algn="l">
              <a:buFont typeface="Arial" panose="020B0604020202020204" pitchFamily="34" charset="0"/>
            </a:pPr>
            <a:r>
              <a:rPr lang="en-US" sz="1200" kern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  <a:sym typeface="+mn-ea"/>
              </a:rPr>
              <a:t>12792-760</a:t>
            </a:r>
            <a:endParaRPr lang="en-US" altLang="zh-CN" sz="12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9" name="文本框 15"/>
          <p:cNvSpPr txBox="1"/>
          <p:nvPr/>
        </p:nvSpPr>
        <p:spPr>
          <a:xfrm>
            <a:off x="7840345" y="4436428"/>
            <a:ext cx="925830" cy="275590"/>
          </a:xfrm>
          <a:prstGeom prst="rect">
            <a:avLst/>
          </a:prstGeom>
          <a:solidFill>
            <a:srgbClr val="FFC000"/>
          </a:solidFill>
          <a:ln w="9525">
            <a:noFill/>
          </a:ln>
        </p:spPr>
        <p:txBody>
          <a:bodyPr wrap="square" anchor="ctr" anchorCtr="0">
            <a:spAutoFit/>
          </a:bodyPr>
          <a:lstStyle/>
          <a:p>
            <a:pPr algn="ctr">
              <a:buNone/>
            </a:pPr>
            <a:r>
              <a:rPr lang="en-US" sz="1200" kern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  <a:sym typeface="+mn-ea"/>
              </a:rPr>
              <a:t>12792-761</a:t>
            </a:r>
            <a:endParaRPr lang="en-US" altLang="zh-CN" sz="12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图片 1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75910" y="1772285"/>
            <a:ext cx="3045460" cy="180467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7670" y="1196340"/>
            <a:ext cx="4549140" cy="3210560"/>
          </a:xfrm>
          <a:prstGeom prst="rect">
            <a:avLst/>
          </a:prstGeom>
        </p:spPr>
      </p:pic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C2554-F870-4A08-A1C3-34A0352C7FE6}" type="datetime1">
              <a:rPr lang="zh-CN" altLang="de-DE" smtClean="0"/>
              <a:t>2025/11/12</a:t>
            </a:fld>
            <a:endParaRPr lang="zh-CN" altLang="zh-CN"/>
          </a:p>
        </p:txBody>
      </p:sp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6023993" y="332657"/>
            <a:ext cx="3671937" cy="276999"/>
          </a:xfrm>
          <a:prstGeom prst="rect">
            <a:avLst/>
          </a:prstGeom>
          <a:noFill/>
          <a:ln w="12700">
            <a:solidFill>
              <a:srgbClr val="969696"/>
            </a:solidFill>
            <a:miter lim="800000"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200" dirty="0">
                <a:solidFill>
                  <a:schemeClr val="tx1"/>
                </a:solidFill>
                <a:latin typeface="Arial Black" panose="020B0A04020102020204" pitchFamily="34" charset="0"/>
              </a:rPr>
              <a:t>3. Gate locations</a:t>
            </a:r>
          </a:p>
        </p:txBody>
      </p:sp>
      <p:cxnSp>
        <p:nvCxnSpPr>
          <p:cNvPr id="5" name="直接箭头连接符 4"/>
          <p:cNvCxnSpPr>
            <a:cxnSpLocks/>
          </p:cNvCxnSpPr>
          <p:nvPr/>
        </p:nvCxnSpPr>
        <p:spPr>
          <a:xfrm flipV="1">
            <a:off x="6950710" y="3068955"/>
            <a:ext cx="225425" cy="935990"/>
          </a:xfrm>
          <a:prstGeom prst="straightConnector1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med" len="med"/>
          </a:ln>
        </p:spPr>
      </p:cxnSp>
      <p:pic>
        <p:nvPicPr>
          <p:cNvPr id="8" name="图片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904605" y="1484630"/>
            <a:ext cx="3122295" cy="2282190"/>
          </a:xfrm>
          <a:prstGeom prst="rect">
            <a:avLst/>
          </a:prstGeom>
        </p:spPr>
      </p:pic>
      <p:cxnSp>
        <p:nvCxnSpPr>
          <p:cNvPr id="12" name="直接箭头连接符 11"/>
          <p:cNvCxnSpPr>
            <a:cxnSpLocks/>
          </p:cNvCxnSpPr>
          <p:nvPr/>
        </p:nvCxnSpPr>
        <p:spPr>
          <a:xfrm flipV="1">
            <a:off x="10056495" y="3110865"/>
            <a:ext cx="535940" cy="1296035"/>
          </a:xfrm>
          <a:prstGeom prst="straightConnector1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med" len="med"/>
          </a:ln>
        </p:spPr>
      </p:cxnSp>
      <p:sp>
        <p:nvSpPr>
          <p:cNvPr id="7" name="文本框 6">
            <a:extLst>
              <a:ext uri="{FF2B5EF4-FFF2-40B4-BE49-F238E27FC236}">
                <a16:creationId xmlns:a16="http://schemas.microsoft.com/office/drawing/2014/main" id="{AE390A19-4D42-71B2-D6EE-FDB3F689E9AD}"/>
              </a:ext>
            </a:extLst>
          </p:cNvPr>
          <p:cNvSpPr txBox="1"/>
          <p:nvPr/>
        </p:nvSpPr>
        <p:spPr>
          <a:xfrm>
            <a:off x="2105660" y="1988840"/>
            <a:ext cx="864235" cy="461665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zh-CN" altLang="en-US" sz="1200" dirty="0">
                <a:solidFill>
                  <a:schemeClr val="tx1"/>
                </a:solidFill>
                <a:sym typeface="+mn-ea"/>
              </a:rPr>
              <a:t>尖点进胶</a:t>
            </a:r>
            <a:endParaRPr lang="en-US" altLang="zh-CN" sz="1200" dirty="0">
              <a:solidFill>
                <a:schemeClr val="tx1"/>
              </a:solidFill>
              <a:sym typeface="+mn-ea"/>
            </a:endParaRPr>
          </a:p>
          <a:p>
            <a:pPr>
              <a:buNone/>
            </a:pPr>
            <a:r>
              <a:rPr lang="en-US" altLang="zh-CN" sz="1200" dirty="0">
                <a:solidFill>
                  <a:schemeClr val="tx1"/>
                </a:solidFill>
                <a:sym typeface="+mn-ea"/>
              </a:rPr>
              <a:t>Tip gate</a:t>
            </a:r>
            <a:endParaRPr lang="zh-CN" altLang="en-US" sz="1200" dirty="0">
              <a:solidFill>
                <a:schemeClr val="tx1"/>
              </a:solidFill>
              <a:sym typeface="+mn-ea"/>
            </a:endParaRP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56226B6C-3076-32C3-6FBB-A38A93320C5E}"/>
              </a:ext>
            </a:extLst>
          </p:cNvPr>
          <p:cNvSpPr txBox="1"/>
          <p:nvPr/>
        </p:nvSpPr>
        <p:spPr>
          <a:xfrm>
            <a:off x="5375910" y="4078723"/>
            <a:ext cx="3148965" cy="830997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zh-CN" altLang="en-US" sz="1200" dirty="0">
                <a:solidFill>
                  <a:schemeClr val="tx1"/>
                </a:solidFill>
                <a:sym typeface="+mn-ea"/>
              </a:rPr>
              <a:t>进胶点处做一个Φ</a:t>
            </a:r>
            <a:r>
              <a:rPr lang="en-US" altLang="zh-CN" sz="1200" dirty="0">
                <a:solidFill>
                  <a:schemeClr val="tx1"/>
                </a:solidFill>
                <a:sym typeface="+mn-ea"/>
              </a:rPr>
              <a:t>4*0.3</a:t>
            </a:r>
            <a:r>
              <a:rPr lang="zh-CN" altLang="en-US" sz="1200" dirty="0">
                <a:solidFill>
                  <a:schemeClr val="tx1"/>
                </a:solidFill>
                <a:sym typeface="+mn-ea"/>
              </a:rPr>
              <a:t>深凹点辅助进胶，后模加凸起。请确认？</a:t>
            </a:r>
            <a:endParaRPr lang="en-US" altLang="zh-CN" sz="1200" dirty="0">
              <a:solidFill>
                <a:schemeClr val="tx1"/>
              </a:solidFill>
              <a:sym typeface="+mn-ea"/>
            </a:endParaRPr>
          </a:p>
          <a:p>
            <a:r>
              <a:rPr lang="en-US" altLang="zh-CN" sz="1200" dirty="0">
                <a:solidFill>
                  <a:schemeClr val="tx1"/>
                </a:solidFill>
                <a:sym typeface="+mn-ea"/>
              </a:rPr>
              <a:t>Cut </a:t>
            </a:r>
            <a:r>
              <a:rPr lang="zh-CN" altLang="en-US" sz="1200" dirty="0">
                <a:solidFill>
                  <a:schemeClr val="tx1"/>
                </a:solidFill>
                <a:sym typeface="+mn-ea"/>
              </a:rPr>
              <a:t>Φ</a:t>
            </a:r>
            <a:r>
              <a:rPr lang="en-AU" altLang="zh-CN" sz="1200" dirty="0">
                <a:solidFill>
                  <a:schemeClr val="tx1"/>
                </a:solidFill>
                <a:sym typeface="+mn-ea"/>
              </a:rPr>
              <a:t>4</a:t>
            </a:r>
            <a:r>
              <a:rPr lang="en-US" altLang="zh-CN" sz="1200" dirty="0">
                <a:solidFill>
                  <a:schemeClr val="tx1"/>
                </a:solidFill>
                <a:sym typeface="+mn-ea"/>
              </a:rPr>
              <a:t>*0.3 on cavity side and add material on core side acc. , pls confirm</a:t>
            </a:r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id="{914460FD-61A3-05F2-9341-8313F625E8B7}"/>
              </a:ext>
            </a:extLst>
          </p:cNvPr>
          <p:cNvSpPr txBox="1"/>
          <p:nvPr/>
        </p:nvSpPr>
        <p:spPr>
          <a:xfrm>
            <a:off x="9847411" y="4448055"/>
            <a:ext cx="954107" cy="461665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pPr algn="l">
              <a:buNone/>
            </a:pPr>
            <a:r>
              <a:rPr lang="zh-CN" altLang="en-US" sz="1200" dirty="0">
                <a:solidFill>
                  <a:schemeClr val="tx1"/>
                </a:solidFill>
                <a:sym typeface="+mn-ea"/>
              </a:rPr>
              <a:t>后模加凸起</a:t>
            </a:r>
            <a:endParaRPr lang="en-US" altLang="zh-CN" sz="1200" dirty="0">
              <a:solidFill>
                <a:schemeClr val="tx1"/>
              </a:solidFill>
              <a:sym typeface="+mn-ea"/>
            </a:endParaRPr>
          </a:p>
          <a:p>
            <a:r>
              <a:rPr lang="en-US" altLang="zh-CN" sz="1200" dirty="0">
                <a:solidFill>
                  <a:schemeClr val="tx1"/>
                </a:solidFill>
                <a:sym typeface="+mn-ea"/>
              </a:rPr>
              <a:t>Core side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C2554-F870-4A08-A1C3-34A0352C7FE6}" type="datetime1">
              <a:rPr lang="zh-CN" altLang="de-DE" smtClean="0"/>
              <a:t>2025/11/12</a:t>
            </a:fld>
            <a:endParaRPr lang="zh-CN" altLang="zh-CN"/>
          </a:p>
        </p:txBody>
      </p:sp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6023993" y="332657"/>
            <a:ext cx="3671937" cy="276999"/>
          </a:xfrm>
          <a:prstGeom prst="rect">
            <a:avLst/>
          </a:prstGeom>
          <a:noFill/>
          <a:ln w="12700">
            <a:solidFill>
              <a:srgbClr val="969696"/>
            </a:solidFill>
            <a:miter lim="800000"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200" dirty="0">
                <a:solidFill>
                  <a:schemeClr val="tx1"/>
                </a:solidFill>
                <a:latin typeface="Arial Black" panose="020B0A04020102020204" pitchFamily="34" charset="0"/>
              </a:rPr>
              <a:t>4. Ejection </a:t>
            </a:r>
          </a:p>
        </p:txBody>
      </p:sp>
      <p:sp>
        <p:nvSpPr>
          <p:cNvPr id="31748" name="文本框 5"/>
          <p:cNvSpPr txBox="1"/>
          <p:nvPr/>
        </p:nvSpPr>
        <p:spPr>
          <a:xfrm>
            <a:off x="10610850" y="5638800"/>
            <a:ext cx="1149350" cy="277813"/>
          </a:xfrm>
          <a:prstGeom prst="rect">
            <a:avLst/>
          </a:prstGeom>
          <a:solidFill>
            <a:srgbClr val="FFC000"/>
          </a:solidFill>
          <a:ln w="9525">
            <a:noFill/>
          </a:ln>
        </p:spPr>
        <p:txBody>
          <a:bodyPr wrap="none" anchor="ctr" anchorCtr="0">
            <a:spAutoFit/>
          </a:bodyPr>
          <a:lstStyle/>
          <a:p>
            <a:pPr>
              <a:buFont typeface="Arial" panose="020B0604020202020204" pitchFamily="34" charset="0"/>
            </a:pPr>
            <a:r>
              <a:rPr lang="zh-CN" altLang="en-US" sz="1200" dirty="0">
                <a:latin typeface="Arial" panose="020B0604020202020204" pitchFamily="34" charset="0"/>
                <a:ea typeface="宋体" panose="02010600030101010101" pitchFamily="2" charset="-122"/>
              </a:rPr>
              <a:t>具体以</a:t>
            </a:r>
            <a:r>
              <a:rPr lang="en-US" altLang="zh-CN" sz="1200" dirty="0">
                <a:latin typeface="Arial" panose="020B0604020202020204" pitchFamily="34" charset="0"/>
                <a:ea typeface="宋体" panose="02010600030101010101" pitchFamily="2" charset="-122"/>
              </a:rPr>
              <a:t>3D</a:t>
            </a:r>
            <a:r>
              <a:rPr lang="zh-CN" altLang="en-US" sz="1200" dirty="0">
                <a:latin typeface="Arial" panose="020B0604020202020204" pitchFamily="34" charset="0"/>
                <a:ea typeface="宋体" panose="02010600030101010101" pitchFamily="2" charset="-122"/>
              </a:rPr>
              <a:t>为准</a:t>
            </a:r>
            <a:endParaRPr lang="en-US" altLang="zh-CN" sz="12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" name="文本框 15"/>
          <p:cNvSpPr txBox="1"/>
          <p:nvPr/>
        </p:nvSpPr>
        <p:spPr>
          <a:xfrm>
            <a:off x="623570" y="4933951"/>
            <a:ext cx="1740535" cy="275590"/>
          </a:xfrm>
          <a:prstGeom prst="rect">
            <a:avLst/>
          </a:prstGeom>
          <a:solidFill>
            <a:srgbClr val="FFC000"/>
          </a:solidFill>
          <a:ln w="9525">
            <a:noFill/>
          </a:ln>
        </p:spPr>
        <p:txBody>
          <a:bodyPr wrap="none" anchor="ctr" anchorCtr="0">
            <a:spAutoFit/>
          </a:bodyPr>
          <a:lstStyle/>
          <a:p>
            <a:pPr>
              <a:buFont typeface="Arial" panose="020B0604020202020204" pitchFamily="34" charset="0"/>
            </a:pPr>
            <a:r>
              <a:rPr lang="en-US" altLang="zh-CN" sz="1200" dirty="0">
                <a:latin typeface="Arial" panose="020B0604020202020204" pitchFamily="34" charset="0"/>
                <a:ea typeface="宋体" panose="02010600030101010101" pitchFamily="2" charset="-122"/>
              </a:rPr>
              <a:t>Ø</a:t>
            </a:r>
            <a:r>
              <a:rPr lang="en-AU" altLang="en-US" sz="1200" dirty="0">
                <a:latin typeface="Arial" panose="020B0604020202020204" pitchFamily="34" charset="0"/>
                <a:ea typeface="宋体" panose="02010600030101010101" pitchFamily="2" charset="-122"/>
              </a:rPr>
              <a:t>4</a:t>
            </a:r>
            <a:r>
              <a:rPr lang="en-US" altLang="zh-CN" sz="1200" dirty="0">
                <a:latin typeface="Arial" panose="020B0604020202020204" pitchFamily="34" charset="0"/>
                <a:ea typeface="宋体" panose="02010600030101010101" pitchFamily="2" charset="-122"/>
              </a:rPr>
              <a:t> Ejector pin  Ø</a:t>
            </a:r>
            <a:r>
              <a:rPr lang="en-AU" altLang="en-US" sz="1200" dirty="0">
                <a:latin typeface="Arial" panose="020B0604020202020204" pitchFamily="34" charset="0"/>
                <a:ea typeface="宋体" panose="02010600030101010101" pitchFamily="2" charset="-122"/>
              </a:rPr>
              <a:t>4</a:t>
            </a:r>
            <a:r>
              <a:rPr lang="zh-CN" altLang="en-US" sz="1200" dirty="0">
                <a:latin typeface="Arial" panose="020B0604020202020204" pitchFamily="34" charset="0"/>
                <a:ea typeface="宋体" panose="02010600030101010101" pitchFamily="2" charset="-122"/>
              </a:rPr>
              <a:t>顶针</a:t>
            </a:r>
            <a:endParaRPr lang="en-US" altLang="zh-CN" sz="12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710" y="5433060"/>
            <a:ext cx="485140" cy="443865"/>
          </a:xfrm>
          <a:prstGeom prst="rect">
            <a:avLst/>
          </a:prstGeom>
        </p:spPr>
      </p:pic>
      <p:sp>
        <p:nvSpPr>
          <p:cNvPr id="9" name="文本框 15"/>
          <p:cNvSpPr txBox="1"/>
          <p:nvPr/>
        </p:nvSpPr>
        <p:spPr>
          <a:xfrm>
            <a:off x="623570" y="5517516"/>
            <a:ext cx="1740535" cy="275590"/>
          </a:xfrm>
          <a:prstGeom prst="rect">
            <a:avLst/>
          </a:prstGeom>
          <a:solidFill>
            <a:srgbClr val="FFC000"/>
          </a:solidFill>
          <a:ln w="9525">
            <a:noFill/>
          </a:ln>
        </p:spPr>
        <p:txBody>
          <a:bodyPr wrap="none" anchor="ctr" anchorCtr="0">
            <a:spAutoFit/>
          </a:bodyPr>
          <a:lstStyle/>
          <a:p>
            <a:pPr>
              <a:buFont typeface="Arial" panose="020B0604020202020204" pitchFamily="34" charset="0"/>
            </a:pPr>
            <a:r>
              <a:rPr lang="en-US" altLang="zh-CN" sz="1200" dirty="0">
                <a:latin typeface="Arial" panose="020B0604020202020204" pitchFamily="34" charset="0"/>
                <a:ea typeface="宋体" panose="02010600030101010101" pitchFamily="2" charset="-122"/>
              </a:rPr>
              <a:t>Ø</a:t>
            </a:r>
            <a:r>
              <a:rPr lang="en-AU" altLang="en-US" sz="1200" dirty="0">
                <a:latin typeface="Arial" panose="020B0604020202020204" pitchFamily="34" charset="0"/>
                <a:ea typeface="宋体" panose="02010600030101010101" pitchFamily="2" charset="-122"/>
              </a:rPr>
              <a:t>6</a:t>
            </a:r>
            <a:r>
              <a:rPr lang="en-US" altLang="zh-CN" sz="1200" dirty="0">
                <a:latin typeface="Arial" panose="020B0604020202020204" pitchFamily="34" charset="0"/>
                <a:ea typeface="宋体" panose="02010600030101010101" pitchFamily="2" charset="-122"/>
              </a:rPr>
              <a:t> Ejector pin  Ø</a:t>
            </a:r>
            <a:r>
              <a:rPr lang="en-AU" altLang="en-US" sz="1200" dirty="0">
                <a:latin typeface="Arial" panose="020B0604020202020204" pitchFamily="34" charset="0"/>
                <a:ea typeface="宋体" panose="02010600030101010101" pitchFamily="2" charset="-122"/>
              </a:rPr>
              <a:t>6</a:t>
            </a:r>
            <a:r>
              <a:rPr lang="zh-CN" altLang="en-US" sz="1200" dirty="0">
                <a:latin typeface="Arial" panose="020B0604020202020204" pitchFamily="34" charset="0"/>
                <a:ea typeface="宋体" panose="02010600030101010101" pitchFamily="2" charset="-122"/>
              </a:rPr>
              <a:t>顶针</a:t>
            </a:r>
            <a:endParaRPr lang="en-US" altLang="zh-CN" sz="12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59785" y="1052830"/>
            <a:ext cx="6137275" cy="4936490"/>
          </a:xfrm>
          <a:prstGeom prst="rect">
            <a:avLst/>
          </a:prstGeom>
        </p:spPr>
      </p:pic>
      <p:sp>
        <p:nvSpPr>
          <p:cNvPr id="10" name="文本框 15"/>
          <p:cNvSpPr txBox="1"/>
          <p:nvPr/>
        </p:nvSpPr>
        <p:spPr>
          <a:xfrm>
            <a:off x="623570" y="4364991"/>
            <a:ext cx="1740535" cy="275590"/>
          </a:xfrm>
          <a:prstGeom prst="rect">
            <a:avLst/>
          </a:prstGeom>
          <a:solidFill>
            <a:srgbClr val="FFC000"/>
          </a:solidFill>
          <a:ln w="9525">
            <a:noFill/>
          </a:ln>
        </p:spPr>
        <p:txBody>
          <a:bodyPr wrap="none" anchor="ctr" anchorCtr="0">
            <a:spAutoFit/>
          </a:bodyPr>
          <a:lstStyle/>
          <a:p>
            <a:pPr>
              <a:buFont typeface="Arial" panose="020B0604020202020204" pitchFamily="34" charset="0"/>
            </a:pPr>
            <a:r>
              <a:rPr lang="en-US" altLang="zh-CN" sz="1200" dirty="0">
                <a:latin typeface="Arial" panose="020B0604020202020204" pitchFamily="34" charset="0"/>
                <a:ea typeface="宋体" panose="02010600030101010101" pitchFamily="2" charset="-122"/>
              </a:rPr>
              <a:t>Ø</a:t>
            </a:r>
            <a:r>
              <a:rPr lang="en-AU" altLang="en-US" sz="1200" dirty="0">
                <a:latin typeface="Arial" panose="020B0604020202020204" pitchFamily="34" charset="0"/>
                <a:ea typeface="宋体" panose="02010600030101010101" pitchFamily="2" charset="-122"/>
              </a:rPr>
              <a:t>3</a:t>
            </a:r>
            <a:r>
              <a:rPr lang="en-US" altLang="zh-CN" sz="1200" dirty="0">
                <a:latin typeface="Arial" panose="020B0604020202020204" pitchFamily="34" charset="0"/>
                <a:ea typeface="宋体" panose="02010600030101010101" pitchFamily="2" charset="-122"/>
              </a:rPr>
              <a:t> Ejector pin  Ø</a:t>
            </a:r>
            <a:r>
              <a:rPr lang="en-AU" altLang="en-US" sz="1200" dirty="0">
                <a:latin typeface="Arial" panose="020B0604020202020204" pitchFamily="34" charset="0"/>
                <a:ea typeface="宋体" panose="02010600030101010101" pitchFamily="2" charset="-122"/>
              </a:rPr>
              <a:t>3</a:t>
            </a:r>
            <a:r>
              <a:rPr lang="zh-CN" altLang="en-US" sz="1200" dirty="0">
                <a:latin typeface="Arial" panose="020B0604020202020204" pitchFamily="34" charset="0"/>
                <a:ea typeface="宋体" panose="02010600030101010101" pitchFamily="2" charset="-122"/>
              </a:rPr>
              <a:t>顶针</a:t>
            </a:r>
            <a:endParaRPr lang="en-US" altLang="zh-CN" sz="12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9380" y="4239895"/>
            <a:ext cx="458470" cy="481965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990" y="4797425"/>
            <a:ext cx="506095" cy="490855"/>
          </a:xfrm>
          <a:prstGeom prst="rect">
            <a:avLst/>
          </a:prstGeom>
        </p:spPr>
      </p:pic>
      <p:sp>
        <p:nvSpPr>
          <p:cNvPr id="6" name="文本框 5">
            <a:extLst>
              <a:ext uri="{FF2B5EF4-FFF2-40B4-BE49-F238E27FC236}">
                <a16:creationId xmlns:a16="http://schemas.microsoft.com/office/drawing/2014/main" id="{6314C753-6962-1BBE-399F-39420D47644A}"/>
              </a:ext>
            </a:extLst>
          </p:cNvPr>
          <p:cNvSpPr txBox="1"/>
          <p:nvPr/>
        </p:nvSpPr>
        <p:spPr>
          <a:xfrm>
            <a:off x="590641" y="3356992"/>
            <a:ext cx="3024158" cy="646331"/>
          </a:xfrm>
          <a:prstGeom prst="rect">
            <a:avLst/>
          </a:prstGeom>
          <a:solidFill>
            <a:srgbClr val="FFC000"/>
          </a:solidFill>
          <a:ln w="9525">
            <a:noFill/>
          </a:ln>
        </p:spPr>
        <p:txBody>
          <a:bodyPr wrap="square" anchor="ctr" anchorCtr="0">
            <a:spAutoFit/>
          </a:bodyPr>
          <a:lstStyle/>
          <a:p>
            <a:pPr algn="l">
              <a:buFont typeface="Arial" panose="020B0604020202020204" pitchFamily="34" charset="0"/>
            </a:pPr>
            <a:r>
              <a:rPr lang="en-US" altLang="zh-CN" sz="1200" dirty="0">
                <a:sym typeface="+mn-ea"/>
              </a:rPr>
              <a:t>Ø</a:t>
            </a:r>
            <a:r>
              <a:rPr lang="en-AU" altLang="en-US" sz="1200" dirty="0">
                <a:sym typeface="+mn-ea"/>
              </a:rPr>
              <a:t>3</a:t>
            </a:r>
            <a:r>
              <a:rPr lang="en-US" altLang="zh-CN" sz="1200" dirty="0">
                <a:sym typeface="+mn-ea"/>
              </a:rPr>
              <a:t> Ejector pin</a:t>
            </a:r>
            <a:endParaRPr lang="en-US" altLang="zh-CN" sz="1200" dirty="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algn="l">
              <a:buFont typeface="Arial" panose="020B0604020202020204" pitchFamily="34" charset="0"/>
            </a:pPr>
            <a:r>
              <a:rPr lang="zh-CN" altLang="zh-CN" sz="1200" dirty="0">
                <a:sym typeface="+mn-ea"/>
              </a:rPr>
              <a:t>先预留位置，</a:t>
            </a:r>
            <a:r>
              <a:rPr lang="en-US" altLang="zh-CN" sz="1200" dirty="0">
                <a:sym typeface="+mn-ea"/>
              </a:rPr>
              <a:t>T1</a:t>
            </a:r>
            <a:r>
              <a:rPr lang="zh-CN" altLang="en-US" sz="1200" dirty="0">
                <a:sym typeface="+mn-ea"/>
              </a:rPr>
              <a:t>后有需要再加</a:t>
            </a:r>
            <a:endParaRPr lang="en-US" altLang="zh-CN" sz="1200" dirty="0">
              <a:sym typeface="+mn-ea"/>
            </a:endParaRPr>
          </a:p>
          <a:p>
            <a:r>
              <a:rPr lang="en-AU" altLang="zh-CN" sz="1200" dirty="0">
                <a:sym typeface="+mn-ea"/>
              </a:rPr>
              <a:t> </a:t>
            </a:r>
            <a:r>
              <a:rPr lang="en-US" altLang="zh-CN" sz="1200" dirty="0">
                <a:sym typeface="+mn-ea"/>
              </a:rPr>
              <a:t>Ø</a:t>
            </a:r>
            <a:r>
              <a:rPr lang="en-AU" altLang="en-US" sz="1200" dirty="0">
                <a:sym typeface="+mn-ea"/>
              </a:rPr>
              <a:t>3</a:t>
            </a:r>
            <a:r>
              <a:rPr lang="en-US" altLang="zh-CN" sz="1200" dirty="0">
                <a:sym typeface="+mn-ea"/>
              </a:rPr>
              <a:t> Ejector pin will add after T1 if needed</a:t>
            </a:r>
            <a:endParaRPr lang="en-US" altLang="zh-CN" sz="12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625" y="1268730"/>
            <a:ext cx="3148965" cy="3371850"/>
          </a:xfrm>
          <a:prstGeom prst="rect">
            <a:avLst/>
          </a:prstGeom>
        </p:spPr>
      </p:pic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C2554-F870-4A08-A1C3-34A0352C7FE6}" type="datetime1">
              <a:rPr lang="zh-CN" altLang="de-DE" smtClean="0"/>
              <a:t>2025/11/12</a:t>
            </a:fld>
            <a:endParaRPr lang="zh-CN" altLang="zh-CN"/>
          </a:p>
        </p:txBody>
      </p:sp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6023992" y="332657"/>
            <a:ext cx="4320480" cy="276999"/>
          </a:xfrm>
          <a:prstGeom prst="rect">
            <a:avLst/>
          </a:prstGeom>
          <a:noFill/>
          <a:ln w="12700">
            <a:solidFill>
              <a:srgbClr val="969696"/>
            </a:solidFill>
            <a:miter lim="800000"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200" dirty="0">
                <a:solidFill>
                  <a:schemeClr val="tx1"/>
                </a:solidFill>
                <a:latin typeface="Arial Black" panose="020B0A04020102020204" pitchFamily="34" charset="0"/>
              </a:rPr>
              <a:t>6. Mould  body size check with mould spec </a:t>
            </a: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82255" y="1534795"/>
            <a:ext cx="3700780" cy="3583305"/>
          </a:xfrm>
          <a:prstGeom prst="rect">
            <a:avLst/>
          </a:prstGeom>
        </p:spPr>
      </p:pic>
      <p:grpSp>
        <p:nvGrpSpPr>
          <p:cNvPr id="6" name="组合 13"/>
          <p:cNvGrpSpPr/>
          <p:nvPr/>
        </p:nvGrpSpPr>
        <p:grpSpPr>
          <a:xfrm>
            <a:off x="3787140" y="1431290"/>
            <a:ext cx="3582670" cy="3917315"/>
            <a:chOff x="2786050" y="1071550"/>
            <a:chExt cx="2571768" cy="3786228"/>
          </a:xfrm>
        </p:grpSpPr>
        <p:sp>
          <p:nvSpPr>
            <p:cNvPr id="7" name="矩形 7"/>
            <p:cNvSpPr/>
            <p:nvPr/>
          </p:nvSpPr>
          <p:spPr>
            <a:xfrm>
              <a:off x="2786050" y="1071550"/>
              <a:ext cx="2571768" cy="3786228"/>
            </a:xfrm>
            <a:prstGeom prst="rect">
              <a:avLst/>
            </a:prstGeom>
            <a:noFill/>
            <a:ln w="9525" cap="flat" cmpd="sng">
              <a:solidFill>
                <a:srgbClr val="FF0000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lstStyle/>
            <a:p>
              <a:pPr algn="ctr"/>
              <a:endParaRPr lang="zh-CN" altLang="en-US" dirty="0">
                <a:latin typeface="Arial" panose="020B0604020202020204" pitchFamily="34" charset="0"/>
                <a:ea typeface="黑体" panose="02010609060101010101" pitchFamily="49" charset="-122"/>
              </a:endParaRPr>
            </a:p>
          </p:txBody>
        </p:sp>
        <p:sp>
          <p:nvSpPr>
            <p:cNvPr id="8" name="矩形 8"/>
            <p:cNvSpPr/>
            <p:nvPr/>
          </p:nvSpPr>
          <p:spPr>
            <a:xfrm>
              <a:off x="3265667" y="1299960"/>
              <a:ext cx="1566630" cy="3288636"/>
            </a:xfrm>
            <a:prstGeom prst="rect">
              <a:avLst/>
            </a:prstGeom>
            <a:noFill/>
            <a:ln w="9525" cap="flat" cmpd="sng">
              <a:solidFill>
                <a:srgbClr val="FF0000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lstStyle/>
            <a:p>
              <a:pPr algn="ctr"/>
              <a:endParaRPr lang="zh-CN" altLang="en-US" dirty="0">
                <a:latin typeface="Arial" panose="020B0604020202020204" pitchFamily="34" charset="0"/>
                <a:ea typeface="黑体" panose="02010609060101010101" pitchFamily="49" charset="-122"/>
              </a:endParaRPr>
            </a:p>
          </p:txBody>
        </p:sp>
        <p:sp>
          <p:nvSpPr>
            <p:cNvPr id="9" name="椭圆 10"/>
            <p:cNvSpPr/>
            <p:nvPr/>
          </p:nvSpPr>
          <p:spPr>
            <a:xfrm>
              <a:off x="2831830" y="1265270"/>
              <a:ext cx="276605" cy="343241"/>
            </a:xfrm>
            <a:prstGeom prst="ellipse">
              <a:avLst/>
            </a:prstGeom>
            <a:solidFill>
              <a:srgbClr val="FF0000"/>
            </a:solidFill>
            <a:ln w="19050" cap="flat" cmpd="sng">
              <a:solidFill>
                <a:srgbClr val="0000FF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lstStyle/>
            <a:p>
              <a:pPr algn="ctr"/>
              <a:r>
                <a:rPr lang="en-US" altLang="zh-CN" dirty="0">
                  <a:latin typeface="Arial" panose="020B0604020202020204" pitchFamily="34" charset="0"/>
                  <a:ea typeface="黑体" panose="02010609060101010101" pitchFamily="49" charset="-122"/>
                </a:rPr>
                <a:t>GB</a:t>
              </a:r>
              <a:endParaRPr lang="zh-CN" altLang="en-US" dirty="0">
                <a:latin typeface="Arial" panose="020B0604020202020204" pitchFamily="34" charset="0"/>
                <a:ea typeface="黑体" panose="02010609060101010101" pitchFamily="49" charset="-122"/>
              </a:endParaRPr>
            </a:p>
          </p:txBody>
        </p:sp>
        <p:sp>
          <p:nvSpPr>
            <p:cNvPr id="11" name="椭圆 10"/>
            <p:cNvSpPr/>
            <p:nvPr/>
          </p:nvSpPr>
          <p:spPr>
            <a:xfrm>
              <a:off x="5053130" y="1265270"/>
              <a:ext cx="276605" cy="343241"/>
            </a:xfrm>
            <a:prstGeom prst="ellipse">
              <a:avLst/>
            </a:prstGeom>
            <a:solidFill>
              <a:srgbClr val="FF0000"/>
            </a:solidFill>
            <a:ln w="19050" cap="flat" cmpd="sng">
              <a:solidFill>
                <a:srgbClr val="0000FF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lstStyle/>
            <a:p>
              <a:pPr algn="ctr"/>
              <a:r>
                <a:rPr lang="en-US" altLang="zh-CN" dirty="0">
                  <a:latin typeface="Arial" panose="020B0604020202020204" pitchFamily="34" charset="0"/>
                  <a:ea typeface="黑体" panose="02010609060101010101" pitchFamily="49" charset="-122"/>
                </a:rPr>
                <a:t>GB</a:t>
              </a:r>
              <a:endParaRPr lang="zh-CN" altLang="en-US" dirty="0">
                <a:latin typeface="Arial" panose="020B0604020202020204" pitchFamily="34" charset="0"/>
                <a:ea typeface="黑体" panose="02010609060101010101" pitchFamily="49" charset="-122"/>
              </a:endParaRPr>
            </a:p>
          </p:txBody>
        </p:sp>
        <p:sp>
          <p:nvSpPr>
            <p:cNvPr id="12" name="椭圆 10"/>
            <p:cNvSpPr/>
            <p:nvPr/>
          </p:nvSpPr>
          <p:spPr>
            <a:xfrm>
              <a:off x="2827598" y="4245355"/>
              <a:ext cx="276605" cy="343241"/>
            </a:xfrm>
            <a:prstGeom prst="ellipse">
              <a:avLst/>
            </a:prstGeom>
            <a:solidFill>
              <a:srgbClr val="FF0000"/>
            </a:solidFill>
            <a:ln w="19050" cap="flat" cmpd="sng">
              <a:solidFill>
                <a:srgbClr val="0000FF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lstStyle/>
            <a:p>
              <a:pPr algn="ctr"/>
              <a:r>
                <a:rPr lang="en-US" altLang="zh-CN" dirty="0">
                  <a:latin typeface="Arial" panose="020B0604020202020204" pitchFamily="34" charset="0"/>
                  <a:ea typeface="黑体" panose="02010609060101010101" pitchFamily="49" charset="-122"/>
                </a:rPr>
                <a:t>GB</a:t>
              </a:r>
              <a:endParaRPr lang="zh-CN" altLang="en-US" dirty="0">
                <a:latin typeface="Arial" panose="020B0604020202020204" pitchFamily="34" charset="0"/>
                <a:ea typeface="黑体" panose="02010609060101010101" pitchFamily="49" charset="-122"/>
              </a:endParaRPr>
            </a:p>
          </p:txBody>
        </p:sp>
        <p:sp>
          <p:nvSpPr>
            <p:cNvPr id="14" name="椭圆 10"/>
            <p:cNvSpPr/>
            <p:nvPr/>
          </p:nvSpPr>
          <p:spPr>
            <a:xfrm>
              <a:off x="5048898" y="4245355"/>
              <a:ext cx="276605" cy="343241"/>
            </a:xfrm>
            <a:prstGeom prst="ellipse">
              <a:avLst/>
            </a:prstGeom>
            <a:solidFill>
              <a:srgbClr val="FF0000"/>
            </a:solidFill>
            <a:ln w="19050" cap="flat" cmpd="sng">
              <a:solidFill>
                <a:srgbClr val="0000FF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lstStyle/>
            <a:p>
              <a:pPr algn="ctr"/>
              <a:r>
                <a:rPr lang="en-US" altLang="zh-CN" dirty="0">
                  <a:latin typeface="Arial" panose="020B0604020202020204" pitchFamily="34" charset="0"/>
                  <a:ea typeface="黑体" panose="02010609060101010101" pitchFamily="49" charset="-122"/>
                </a:rPr>
                <a:t>GB</a:t>
              </a:r>
              <a:endParaRPr lang="zh-CN" altLang="en-US" dirty="0">
                <a:latin typeface="Arial" panose="020B0604020202020204" pitchFamily="34" charset="0"/>
                <a:ea typeface="黑体" panose="02010609060101010101" pitchFamily="49" charset="-122"/>
              </a:endParaRPr>
            </a:p>
          </p:txBody>
        </p:sp>
        <p:sp>
          <p:nvSpPr>
            <p:cNvPr id="16" name="椭圆 10"/>
            <p:cNvSpPr/>
            <p:nvPr/>
          </p:nvSpPr>
          <p:spPr>
            <a:xfrm>
              <a:off x="3338856" y="1398004"/>
              <a:ext cx="198730" cy="239510"/>
            </a:xfrm>
            <a:prstGeom prst="ellipse">
              <a:avLst/>
            </a:prstGeom>
            <a:solidFill>
              <a:srgbClr val="00B050"/>
            </a:solidFill>
            <a:ln w="19050" cap="flat" cmpd="sng">
              <a:solidFill>
                <a:srgbClr val="0000FF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lstStyle/>
            <a:p>
              <a:pPr algn="ctr"/>
              <a:r>
                <a:rPr lang="en-US" altLang="zh-CN" sz="1500" dirty="0">
                  <a:latin typeface="Arial" panose="020B0604020202020204" pitchFamily="34" charset="0"/>
                  <a:ea typeface="黑体" panose="02010609060101010101" pitchFamily="49" charset="-122"/>
                </a:rPr>
                <a:t>GB</a:t>
              </a:r>
              <a:endParaRPr lang="zh-CN" altLang="en-US" sz="1500" dirty="0">
                <a:latin typeface="Arial" panose="020B0604020202020204" pitchFamily="34" charset="0"/>
                <a:ea typeface="黑体" panose="02010609060101010101" pitchFamily="49" charset="-122"/>
              </a:endParaRPr>
            </a:p>
          </p:txBody>
        </p:sp>
        <p:sp>
          <p:nvSpPr>
            <p:cNvPr id="18" name="椭圆 10"/>
            <p:cNvSpPr/>
            <p:nvPr/>
          </p:nvSpPr>
          <p:spPr>
            <a:xfrm>
              <a:off x="4591835" y="1369001"/>
              <a:ext cx="198730" cy="239510"/>
            </a:xfrm>
            <a:prstGeom prst="ellipse">
              <a:avLst/>
            </a:prstGeom>
            <a:solidFill>
              <a:srgbClr val="00B050"/>
            </a:solidFill>
            <a:ln w="19050" cap="flat" cmpd="sng">
              <a:solidFill>
                <a:srgbClr val="0000FF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lstStyle/>
            <a:p>
              <a:pPr algn="ctr"/>
              <a:r>
                <a:rPr lang="en-US" altLang="zh-CN" sz="1500" dirty="0">
                  <a:latin typeface="Arial" panose="020B0604020202020204" pitchFamily="34" charset="0"/>
                  <a:ea typeface="黑体" panose="02010609060101010101" pitchFamily="49" charset="-122"/>
                </a:rPr>
                <a:t>GB</a:t>
              </a:r>
              <a:endParaRPr lang="zh-CN" altLang="en-US" sz="1500" dirty="0">
                <a:latin typeface="Arial" panose="020B0604020202020204" pitchFamily="34" charset="0"/>
                <a:ea typeface="黑体" panose="02010609060101010101" pitchFamily="49" charset="-122"/>
              </a:endParaRPr>
            </a:p>
          </p:txBody>
        </p:sp>
        <p:sp>
          <p:nvSpPr>
            <p:cNvPr id="19" name="椭圆 10"/>
            <p:cNvSpPr/>
            <p:nvPr/>
          </p:nvSpPr>
          <p:spPr>
            <a:xfrm>
              <a:off x="3323352" y="4296910"/>
              <a:ext cx="198730" cy="239510"/>
            </a:xfrm>
            <a:prstGeom prst="ellipse">
              <a:avLst/>
            </a:prstGeom>
            <a:solidFill>
              <a:srgbClr val="00B050"/>
            </a:solidFill>
            <a:ln w="19050" cap="flat" cmpd="sng">
              <a:solidFill>
                <a:srgbClr val="0000FF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lstStyle/>
            <a:p>
              <a:pPr algn="ctr"/>
              <a:r>
                <a:rPr lang="en-US" altLang="zh-CN" sz="1500" dirty="0">
                  <a:latin typeface="Arial" panose="020B0604020202020204" pitchFamily="34" charset="0"/>
                  <a:ea typeface="黑体" panose="02010609060101010101" pitchFamily="49" charset="-122"/>
                </a:rPr>
                <a:t>GB</a:t>
              </a:r>
              <a:endParaRPr lang="zh-CN" altLang="en-US" sz="1500" dirty="0">
                <a:latin typeface="Arial" panose="020B0604020202020204" pitchFamily="34" charset="0"/>
                <a:ea typeface="黑体" panose="02010609060101010101" pitchFamily="49" charset="-122"/>
              </a:endParaRPr>
            </a:p>
          </p:txBody>
        </p:sp>
        <p:sp>
          <p:nvSpPr>
            <p:cNvPr id="20" name="椭圆 10"/>
            <p:cNvSpPr/>
            <p:nvPr/>
          </p:nvSpPr>
          <p:spPr>
            <a:xfrm>
              <a:off x="4576331" y="4267908"/>
              <a:ext cx="198730" cy="239510"/>
            </a:xfrm>
            <a:prstGeom prst="ellipse">
              <a:avLst/>
            </a:prstGeom>
            <a:solidFill>
              <a:srgbClr val="00B050"/>
            </a:solidFill>
            <a:ln w="19050" cap="flat" cmpd="sng">
              <a:solidFill>
                <a:srgbClr val="0000FF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lstStyle/>
            <a:p>
              <a:pPr algn="ctr"/>
              <a:r>
                <a:rPr lang="en-US" altLang="zh-CN" sz="1500" dirty="0">
                  <a:latin typeface="Arial" panose="020B0604020202020204" pitchFamily="34" charset="0"/>
                  <a:ea typeface="黑体" panose="02010609060101010101" pitchFamily="49" charset="-122"/>
                </a:rPr>
                <a:t>GB</a:t>
              </a:r>
              <a:endParaRPr lang="zh-CN" altLang="en-US" sz="1500" dirty="0">
                <a:latin typeface="Arial" panose="020B0604020202020204" pitchFamily="34" charset="0"/>
                <a:ea typeface="黑体" panose="02010609060101010101" pitchFamily="49" charset="-122"/>
              </a:endParaRPr>
            </a:p>
          </p:txBody>
        </p:sp>
      </p:grpSp>
      <p:cxnSp>
        <p:nvCxnSpPr>
          <p:cNvPr id="23" name="直接连接符 22"/>
          <p:cNvCxnSpPr>
            <a:stCxn id="11" idx="4"/>
            <a:endCxn id="14" idx="0"/>
          </p:cNvCxnSpPr>
          <p:nvPr/>
        </p:nvCxnSpPr>
        <p:spPr>
          <a:xfrm flipH="1">
            <a:off x="7132320" y="1986915"/>
            <a:ext cx="5715" cy="2727960"/>
          </a:xfrm>
          <a:prstGeom prst="line">
            <a:avLst/>
          </a:prstGeom>
          <a:ln w="31750">
            <a:solidFill>
              <a:srgbClr val="7030A0"/>
            </a:solidFill>
            <a:headEnd type="triangle" w="sm" len="sm"/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33"/>
          <p:cNvSpPr txBox="1"/>
          <p:nvPr/>
        </p:nvSpPr>
        <p:spPr>
          <a:xfrm rot="5400000">
            <a:off x="6049010" y="3162300"/>
            <a:ext cx="1463040" cy="217805"/>
          </a:xfrm>
          <a:prstGeom prst="rect">
            <a:avLst/>
          </a:prstGeom>
          <a:solidFill>
            <a:srgbClr val="FFC000"/>
          </a:solidFill>
          <a:ln w="9525">
            <a:noFill/>
          </a:ln>
        </p:spPr>
        <p:txBody>
          <a:bodyPr wrap="square" anchor="t" anchorCtr="0">
            <a:noAutofit/>
          </a:bodyPr>
          <a:lstStyle/>
          <a:p>
            <a:r>
              <a:rPr lang="zh-CN" altLang="en-US" sz="1200" dirty="0">
                <a:ea typeface="黑体" panose="02010609060101010101" pitchFamily="49" charset="-122"/>
              </a:rPr>
              <a:t> </a:t>
            </a:r>
            <a:r>
              <a:rPr lang="en-US" altLang="zh-CN" sz="1200" dirty="0">
                <a:ea typeface="黑体" panose="02010609060101010101" pitchFamily="49" charset="-122"/>
              </a:rPr>
              <a:t>clamp plate:</a:t>
            </a:r>
            <a:r>
              <a:rPr lang="en-US" altLang="zh-CN" sz="1200" dirty="0">
                <a:sym typeface="+mn-ea"/>
              </a:rPr>
              <a:t>550</a:t>
            </a:r>
            <a:r>
              <a:rPr lang="en-US" altLang="zh-CN" sz="1200" dirty="0">
                <a:latin typeface="Arial" panose="020B0604020202020204" pitchFamily="34" charset="0"/>
                <a:ea typeface="黑体" panose="02010609060101010101" pitchFamily="49" charset="-122"/>
              </a:rPr>
              <a:t>m</a:t>
            </a:r>
          </a:p>
        </p:txBody>
      </p:sp>
      <p:grpSp>
        <p:nvGrpSpPr>
          <p:cNvPr id="26" name="组合 48"/>
          <p:cNvGrpSpPr/>
          <p:nvPr/>
        </p:nvGrpSpPr>
        <p:grpSpPr>
          <a:xfrm rot="-5400000">
            <a:off x="2999055" y="1317675"/>
            <a:ext cx="753210" cy="648970"/>
            <a:chOff x="7806027" y="2786523"/>
            <a:chExt cx="1178486" cy="786838"/>
          </a:xfrm>
        </p:grpSpPr>
        <p:grpSp>
          <p:nvGrpSpPr>
            <p:cNvPr id="29" name="组合 46"/>
            <p:cNvGrpSpPr/>
            <p:nvPr/>
          </p:nvGrpSpPr>
          <p:grpSpPr>
            <a:xfrm>
              <a:off x="8505254" y="2786523"/>
              <a:ext cx="479259" cy="595424"/>
              <a:chOff x="8303234" y="2882217"/>
              <a:chExt cx="479259" cy="595424"/>
            </a:xfrm>
          </p:grpSpPr>
          <p:cxnSp>
            <p:nvCxnSpPr>
              <p:cNvPr id="30" name="直接连接符 43"/>
              <p:cNvCxnSpPr/>
              <p:nvPr/>
            </p:nvCxnSpPr>
            <p:spPr>
              <a:xfrm rot="5400000">
                <a:off x="8006316" y="3179135"/>
                <a:ext cx="595424" cy="1588"/>
              </a:xfrm>
              <a:prstGeom prst="line">
                <a:avLst/>
              </a:prstGeom>
              <a:ln w="57150" cap="flat" cmpd="sng">
                <a:solidFill>
                  <a:srgbClr val="FF0000"/>
                </a:solidFill>
                <a:prstDash val="solid"/>
                <a:round/>
                <a:headEnd type="none" w="lg" len="lg"/>
                <a:tailEnd type="none" w="lg" len="lg"/>
              </a:ln>
            </p:spPr>
          </p:cxnSp>
          <p:cxnSp>
            <p:nvCxnSpPr>
              <p:cNvPr id="31" name="直接箭头连接符 45"/>
              <p:cNvCxnSpPr/>
              <p:nvPr/>
            </p:nvCxnSpPr>
            <p:spPr>
              <a:xfrm>
                <a:off x="8325293" y="3189767"/>
                <a:ext cx="457200" cy="1588"/>
              </a:xfrm>
              <a:prstGeom prst="straightConnector1">
                <a:avLst/>
              </a:prstGeom>
              <a:ln w="57150" cap="flat" cmpd="sng">
                <a:solidFill>
                  <a:srgbClr val="FF0000"/>
                </a:solidFill>
                <a:prstDash val="solid"/>
                <a:round/>
                <a:headEnd type="none" w="lg" len="lg"/>
                <a:tailEnd type="arrow" w="med" len="med"/>
              </a:ln>
            </p:spPr>
          </p:cxnSp>
        </p:grpSp>
        <p:sp>
          <p:nvSpPr>
            <p:cNvPr id="32" name="TextBox 47"/>
            <p:cNvSpPr txBox="1"/>
            <p:nvPr/>
          </p:nvSpPr>
          <p:spPr>
            <a:xfrm>
              <a:off x="7806027" y="2855739"/>
              <a:ext cx="694479" cy="717622"/>
            </a:xfrm>
            <a:prstGeom prst="rect">
              <a:avLst/>
            </a:prstGeom>
            <a:noFill/>
            <a:ln w="9525">
              <a:noFill/>
            </a:ln>
          </p:spPr>
          <p:txBody>
            <a:bodyPr vert="eaVert" wrap="square" anchor="t" anchorCtr="0">
              <a:spAutoFit/>
            </a:bodyPr>
            <a:lstStyle/>
            <a:p>
              <a:r>
                <a:rPr lang="en-US" altLang="zh-CN" sz="1700" b="1" dirty="0">
                  <a:solidFill>
                    <a:srgbClr val="0000CC"/>
                  </a:solidFill>
                  <a:latin typeface="Arial" panose="020B0604020202020204" pitchFamily="34" charset="0"/>
                  <a:ea typeface="黑体" panose="02010609060101010101" pitchFamily="49" charset="-122"/>
                </a:rPr>
                <a:t>TOP</a:t>
              </a:r>
              <a:endParaRPr lang="zh-CN" altLang="en-US" sz="1700" b="1" dirty="0">
                <a:solidFill>
                  <a:srgbClr val="0000CC"/>
                </a:solidFill>
                <a:latin typeface="Arial" panose="020B0604020202020204" pitchFamily="34" charset="0"/>
                <a:ea typeface="黑体" panose="02010609060101010101" pitchFamily="49" charset="-122"/>
              </a:endParaRPr>
            </a:p>
          </p:txBody>
        </p:sp>
      </p:grpSp>
      <p:sp>
        <p:nvSpPr>
          <p:cNvPr id="33" name="TextBox 91"/>
          <p:cNvSpPr txBox="1"/>
          <p:nvPr/>
        </p:nvSpPr>
        <p:spPr>
          <a:xfrm>
            <a:off x="6527800" y="5399405"/>
            <a:ext cx="873125" cy="246380"/>
          </a:xfrm>
          <a:prstGeom prst="rect">
            <a:avLst/>
          </a:prstGeom>
          <a:noFill/>
          <a:ln w="9525" cap="flat" cmpd="sng">
            <a:solidFill>
              <a:srgbClr val="0000CC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t" anchorCtr="0">
            <a:noAutofit/>
          </a:bodyPr>
          <a:lstStyle/>
          <a:p>
            <a:r>
              <a:rPr lang="en-US" altLang="zh-CN" sz="1400" dirty="0">
                <a:latin typeface="Arial" panose="020B0604020202020204" pitchFamily="34" charset="0"/>
                <a:ea typeface="黑体" panose="02010609060101010101" pitchFamily="49" charset="-122"/>
              </a:rPr>
              <a:t>DATUM</a:t>
            </a:r>
          </a:p>
        </p:txBody>
      </p:sp>
      <p:pic>
        <p:nvPicPr>
          <p:cNvPr id="34" name="Picture 3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40380" y="4330065"/>
            <a:ext cx="719455" cy="1036955"/>
          </a:xfrm>
          <a:prstGeom prst="rect">
            <a:avLst/>
          </a:prstGeom>
          <a:noFill/>
          <a:ln w="9525">
            <a:noFill/>
          </a:ln>
        </p:spPr>
      </p:pic>
      <p:cxnSp>
        <p:nvCxnSpPr>
          <p:cNvPr id="37" name="直接连接符 36"/>
          <p:cNvCxnSpPr/>
          <p:nvPr/>
        </p:nvCxnSpPr>
        <p:spPr>
          <a:xfrm>
            <a:off x="4224020" y="1125220"/>
            <a:ext cx="2736215" cy="0"/>
          </a:xfrm>
          <a:prstGeom prst="line">
            <a:avLst/>
          </a:prstGeom>
          <a:ln w="31750">
            <a:solidFill>
              <a:srgbClr val="7030A0"/>
            </a:solidFill>
            <a:headEnd type="triangle" w="sm" len="sm"/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18"/>
          <p:cNvSpPr txBox="1"/>
          <p:nvPr/>
        </p:nvSpPr>
        <p:spPr>
          <a:xfrm>
            <a:off x="4729779" y="1268943"/>
            <a:ext cx="1764378" cy="226695"/>
          </a:xfrm>
          <a:prstGeom prst="rect">
            <a:avLst/>
          </a:prstGeom>
          <a:solidFill>
            <a:srgbClr val="FFC000"/>
          </a:solidFill>
          <a:ln w="9525">
            <a:noFill/>
          </a:ln>
        </p:spPr>
        <p:txBody>
          <a:bodyPr wrap="square" anchor="t" anchorCtr="0">
            <a:noAutofit/>
          </a:bodyPr>
          <a:lstStyle/>
          <a:p>
            <a:r>
              <a:rPr lang="zh-CN" altLang="en-US" sz="1200" dirty="0">
                <a:ea typeface="黑体" panose="02010609060101010101" pitchFamily="49" charset="-122"/>
              </a:rPr>
              <a:t> </a:t>
            </a:r>
            <a:r>
              <a:rPr lang="en-US" altLang="zh-CN" sz="1200" dirty="0">
                <a:ea typeface="黑体" panose="02010609060101010101" pitchFamily="49" charset="-122"/>
              </a:rPr>
              <a:t>clamp plate:</a:t>
            </a:r>
            <a:r>
              <a:rPr lang="en-US" altLang="zh-CN" sz="1050" dirty="0">
                <a:latin typeface="Arial" panose="020B0604020202020204" pitchFamily="34" charset="0"/>
                <a:ea typeface="黑体" panose="02010609060101010101" pitchFamily="49" charset="-122"/>
              </a:rPr>
              <a:t>450m'm</a:t>
            </a:r>
          </a:p>
        </p:txBody>
      </p:sp>
      <p:cxnSp>
        <p:nvCxnSpPr>
          <p:cNvPr id="40" name="直接连接符 39"/>
          <p:cNvCxnSpPr/>
          <p:nvPr/>
        </p:nvCxnSpPr>
        <p:spPr>
          <a:xfrm>
            <a:off x="11352530" y="4986020"/>
            <a:ext cx="0" cy="531495"/>
          </a:xfrm>
          <a:prstGeom prst="line">
            <a:avLst/>
          </a:prstGeom>
          <a:ln w="3175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直接连接符 41"/>
          <p:cNvCxnSpPr/>
          <p:nvPr/>
        </p:nvCxnSpPr>
        <p:spPr>
          <a:xfrm>
            <a:off x="8040370" y="5319395"/>
            <a:ext cx="3312160" cy="47625"/>
          </a:xfrm>
          <a:prstGeom prst="line">
            <a:avLst/>
          </a:prstGeom>
          <a:ln w="31750">
            <a:solidFill>
              <a:srgbClr val="7030A0"/>
            </a:solidFill>
            <a:headEnd type="triangle" w="sm" len="sm"/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Box 18"/>
          <p:cNvSpPr txBox="1"/>
          <p:nvPr/>
        </p:nvSpPr>
        <p:spPr>
          <a:xfrm>
            <a:off x="9048115" y="5229225"/>
            <a:ext cx="1872421" cy="238760"/>
          </a:xfrm>
          <a:prstGeom prst="rect">
            <a:avLst/>
          </a:prstGeom>
          <a:solidFill>
            <a:srgbClr val="FFC000"/>
          </a:solidFill>
          <a:ln w="9525">
            <a:noFill/>
          </a:ln>
        </p:spPr>
        <p:txBody>
          <a:bodyPr wrap="square" anchor="t" anchorCtr="0">
            <a:noAutofit/>
          </a:bodyPr>
          <a:lstStyle/>
          <a:p>
            <a:r>
              <a:rPr lang="zh-CN" altLang="en-US" sz="1200" dirty="0">
                <a:latin typeface="Arial" panose="020B0604020202020204" pitchFamily="34" charset="0"/>
                <a:ea typeface="黑体" panose="02010609060101010101" pitchFamily="49" charset="-122"/>
              </a:rPr>
              <a:t> </a:t>
            </a:r>
            <a:r>
              <a:rPr lang="en-US" altLang="zh-CN" sz="1200" dirty="0">
                <a:ea typeface="黑体" panose="02010609060101010101" pitchFamily="49" charset="-122"/>
              </a:rPr>
              <a:t>mold thickness: </a:t>
            </a:r>
            <a:r>
              <a:rPr lang="en-US" altLang="zh-CN" sz="1200" dirty="0">
                <a:latin typeface="Arial" panose="020B0604020202020204" pitchFamily="34" charset="0"/>
                <a:ea typeface="黑体" panose="02010609060101010101" pitchFamily="49" charset="-122"/>
              </a:rPr>
              <a:t>501mm</a:t>
            </a:r>
          </a:p>
        </p:txBody>
      </p:sp>
      <p:pic>
        <p:nvPicPr>
          <p:cNvPr id="44" name="图片 4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99610" y="2233295"/>
            <a:ext cx="2070100" cy="2256790"/>
          </a:xfrm>
          <a:prstGeom prst="rect">
            <a:avLst/>
          </a:prstGeom>
        </p:spPr>
      </p:pic>
      <p:cxnSp>
        <p:nvCxnSpPr>
          <p:cNvPr id="3" name="直接连接符 2"/>
          <p:cNvCxnSpPr/>
          <p:nvPr/>
        </p:nvCxnSpPr>
        <p:spPr>
          <a:xfrm>
            <a:off x="4450715" y="1412240"/>
            <a:ext cx="4445" cy="310515"/>
          </a:xfrm>
          <a:prstGeom prst="line">
            <a:avLst/>
          </a:prstGeom>
          <a:ln w="3175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/>
        </p:nvCxnSpPr>
        <p:spPr>
          <a:xfrm>
            <a:off x="6630670" y="1373505"/>
            <a:ext cx="6985" cy="349250"/>
          </a:xfrm>
          <a:prstGeom prst="line">
            <a:avLst/>
          </a:prstGeom>
          <a:ln w="3175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/>
          <p:cNvCxnSpPr/>
          <p:nvPr/>
        </p:nvCxnSpPr>
        <p:spPr>
          <a:xfrm>
            <a:off x="4499610" y="1581785"/>
            <a:ext cx="2028825" cy="3810"/>
          </a:xfrm>
          <a:prstGeom prst="line">
            <a:avLst/>
          </a:prstGeom>
          <a:ln w="31750">
            <a:solidFill>
              <a:srgbClr val="7030A0"/>
            </a:solidFill>
            <a:headEnd type="triangle" w="sm" len="sm"/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连接符 16"/>
          <p:cNvCxnSpPr/>
          <p:nvPr/>
        </p:nvCxnSpPr>
        <p:spPr>
          <a:xfrm flipH="1">
            <a:off x="4240530" y="1052195"/>
            <a:ext cx="8255" cy="685165"/>
          </a:xfrm>
          <a:prstGeom prst="line">
            <a:avLst/>
          </a:prstGeom>
          <a:ln w="3175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接连接符 20"/>
          <p:cNvCxnSpPr/>
          <p:nvPr/>
        </p:nvCxnSpPr>
        <p:spPr>
          <a:xfrm flipH="1">
            <a:off x="6940550" y="1054100"/>
            <a:ext cx="8255" cy="685165"/>
          </a:xfrm>
          <a:prstGeom prst="line">
            <a:avLst/>
          </a:prstGeom>
          <a:ln w="3175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18"/>
          <p:cNvSpPr txBox="1"/>
          <p:nvPr/>
        </p:nvSpPr>
        <p:spPr>
          <a:xfrm>
            <a:off x="5231765" y="981075"/>
            <a:ext cx="506095" cy="220345"/>
          </a:xfrm>
          <a:prstGeom prst="rect">
            <a:avLst/>
          </a:prstGeom>
          <a:solidFill>
            <a:srgbClr val="FFC000"/>
          </a:solidFill>
          <a:ln w="9525">
            <a:noFill/>
          </a:ln>
        </p:spPr>
        <p:txBody>
          <a:bodyPr wrap="square" anchor="t" anchorCtr="0">
            <a:noAutofit/>
          </a:bodyPr>
          <a:lstStyle/>
          <a:p>
            <a:r>
              <a:rPr lang="en-US" altLang="zh-CN" sz="1200" dirty="0">
                <a:latin typeface="Arial" panose="020B0604020202020204" pitchFamily="34" charset="0"/>
                <a:ea typeface="黑体" panose="02010609060101010101" pitchFamily="49" charset="-122"/>
              </a:rPr>
              <a:t>470</a:t>
            </a:r>
          </a:p>
        </p:txBody>
      </p:sp>
      <p:cxnSp>
        <p:nvCxnSpPr>
          <p:cNvPr id="45" name="直接连接符 44"/>
          <p:cNvCxnSpPr/>
          <p:nvPr/>
        </p:nvCxnSpPr>
        <p:spPr>
          <a:xfrm>
            <a:off x="6456045" y="1660525"/>
            <a:ext cx="379095" cy="4445"/>
          </a:xfrm>
          <a:prstGeom prst="line">
            <a:avLst/>
          </a:prstGeom>
          <a:ln w="3175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直接连接符 45"/>
          <p:cNvCxnSpPr/>
          <p:nvPr/>
        </p:nvCxnSpPr>
        <p:spPr>
          <a:xfrm>
            <a:off x="6384290" y="4490085"/>
            <a:ext cx="379095" cy="4445"/>
          </a:xfrm>
          <a:prstGeom prst="line">
            <a:avLst/>
          </a:prstGeom>
          <a:ln w="3175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直接连接符 46"/>
          <p:cNvCxnSpPr/>
          <p:nvPr/>
        </p:nvCxnSpPr>
        <p:spPr>
          <a:xfrm>
            <a:off x="6637655" y="1696720"/>
            <a:ext cx="9525" cy="2696845"/>
          </a:xfrm>
          <a:prstGeom prst="line">
            <a:avLst/>
          </a:prstGeom>
          <a:ln w="31750">
            <a:solidFill>
              <a:srgbClr val="7030A0"/>
            </a:solidFill>
            <a:headEnd type="triangle" w="sm" len="sm"/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Box 33"/>
          <p:cNvSpPr txBox="1"/>
          <p:nvPr/>
        </p:nvSpPr>
        <p:spPr>
          <a:xfrm rot="5400000">
            <a:off x="6856730" y="3161665"/>
            <a:ext cx="550545" cy="220345"/>
          </a:xfrm>
          <a:prstGeom prst="rect">
            <a:avLst/>
          </a:prstGeom>
          <a:solidFill>
            <a:srgbClr val="FFC000"/>
          </a:solidFill>
          <a:ln w="9525">
            <a:noFill/>
          </a:ln>
        </p:spPr>
        <p:txBody>
          <a:bodyPr wrap="square" anchor="t" anchorCtr="0">
            <a:noAutofit/>
          </a:bodyPr>
          <a:lstStyle/>
          <a:p>
            <a:r>
              <a:rPr lang="en-US" sz="1200" dirty="0">
                <a:sym typeface="+mn-ea"/>
              </a:rPr>
              <a:t>470</a:t>
            </a:r>
            <a:endParaRPr lang="en-US" sz="1200" dirty="0"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  <p:cxnSp>
        <p:nvCxnSpPr>
          <p:cNvPr id="49" name="直接连接符 48"/>
          <p:cNvCxnSpPr/>
          <p:nvPr/>
        </p:nvCxnSpPr>
        <p:spPr>
          <a:xfrm>
            <a:off x="8040370" y="4940935"/>
            <a:ext cx="0" cy="504825"/>
          </a:xfrm>
          <a:prstGeom prst="line">
            <a:avLst/>
          </a:prstGeom>
          <a:ln w="3175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直接连接符 49"/>
          <p:cNvCxnSpPr/>
          <p:nvPr/>
        </p:nvCxnSpPr>
        <p:spPr>
          <a:xfrm>
            <a:off x="11356975" y="5015865"/>
            <a:ext cx="379095" cy="4445"/>
          </a:xfrm>
          <a:prstGeom prst="line">
            <a:avLst/>
          </a:prstGeom>
          <a:ln w="3175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直接连接符 50"/>
          <p:cNvCxnSpPr/>
          <p:nvPr/>
        </p:nvCxnSpPr>
        <p:spPr>
          <a:xfrm>
            <a:off x="11356975" y="1656080"/>
            <a:ext cx="379095" cy="4445"/>
          </a:xfrm>
          <a:prstGeom prst="line">
            <a:avLst/>
          </a:prstGeom>
          <a:ln w="3175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直接连接符 51"/>
          <p:cNvCxnSpPr/>
          <p:nvPr/>
        </p:nvCxnSpPr>
        <p:spPr>
          <a:xfrm>
            <a:off x="11640820" y="1689735"/>
            <a:ext cx="11430" cy="3322955"/>
          </a:xfrm>
          <a:prstGeom prst="line">
            <a:avLst/>
          </a:prstGeom>
          <a:ln w="31750">
            <a:solidFill>
              <a:srgbClr val="7030A0"/>
            </a:solidFill>
            <a:headEnd type="triangle" w="sm" len="sm"/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TextBox 33"/>
          <p:cNvSpPr txBox="1"/>
          <p:nvPr/>
        </p:nvSpPr>
        <p:spPr>
          <a:xfrm rot="5400000">
            <a:off x="11547475" y="3251200"/>
            <a:ext cx="550545" cy="220345"/>
          </a:xfrm>
          <a:prstGeom prst="rect">
            <a:avLst/>
          </a:prstGeom>
          <a:solidFill>
            <a:srgbClr val="FFC000"/>
          </a:solidFill>
          <a:ln w="9525">
            <a:noFill/>
          </a:ln>
        </p:spPr>
        <p:txBody>
          <a:bodyPr wrap="square" anchor="t" anchorCtr="0">
            <a:noAutofit/>
          </a:bodyPr>
          <a:lstStyle/>
          <a:p>
            <a:r>
              <a:rPr lang="en-US" sz="1200" dirty="0">
                <a:sym typeface="+mn-ea"/>
              </a:rPr>
              <a:t>550</a:t>
            </a:r>
            <a:endParaRPr lang="en-US" sz="1200" dirty="0"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  <p:sp>
        <p:nvSpPr>
          <p:cNvPr id="22" name="文本框 4">
            <a:extLst>
              <a:ext uri="{FF2B5EF4-FFF2-40B4-BE49-F238E27FC236}">
                <a16:creationId xmlns:a16="http://schemas.microsoft.com/office/drawing/2014/main" id="{AE07E7CC-AAC9-FE73-B073-7D6C060E5173}"/>
              </a:ext>
            </a:extLst>
          </p:cNvPr>
          <p:cNvSpPr txBox="1"/>
          <p:nvPr/>
        </p:nvSpPr>
        <p:spPr>
          <a:xfrm>
            <a:off x="983615" y="5085080"/>
            <a:ext cx="1410970" cy="802399"/>
          </a:xfrm>
          <a:prstGeom prst="rect">
            <a:avLst/>
          </a:prstGeom>
          <a:solidFill>
            <a:srgbClr val="FFC000"/>
          </a:solidFill>
          <a:ln w="9525">
            <a:noFill/>
          </a:ln>
        </p:spPr>
        <p:txBody>
          <a:bodyPr wrap="square" anchor="t" anchorCtr="0">
            <a:spAutoFit/>
          </a:bodyPr>
          <a:lstStyle/>
          <a:p>
            <a:pPr algn="l" eaLnBrk="0" hangingPunct="0">
              <a:lnSpc>
                <a:spcPct val="110000"/>
              </a:lnSpc>
              <a:spcBef>
                <a:spcPct val="30000"/>
              </a:spcBef>
              <a:buClr>
                <a:schemeClr val="folHlink"/>
              </a:buClr>
              <a:buSzPct val="120000"/>
            </a:pPr>
            <a:r>
              <a:rPr lang="zh-CN" altLang="zh-CN" sz="1200" dirty="0">
                <a:solidFill>
                  <a:srgbClr val="FF0000"/>
                </a:solidFill>
                <a:latin typeface="Calibri" panose="020F0502020204030204" pitchFamily="34" charset="0"/>
                <a:ea typeface="黑体" panose="02010609060101010101" pitchFamily="49" charset="-122"/>
                <a:sym typeface="+mn-ea"/>
              </a:rPr>
              <a:t>定位环：</a:t>
            </a:r>
            <a:r>
              <a:rPr lang="en-US" altLang="zh-CN" sz="1200" dirty="0">
                <a:solidFill>
                  <a:srgbClr val="FF0000"/>
                </a:solidFill>
                <a:latin typeface="Calibri" panose="020F0502020204030204" pitchFamily="34" charset="0"/>
                <a:ea typeface="黑体" panose="02010609060101010101" pitchFamily="49" charset="-122"/>
                <a:sym typeface="+mn-ea"/>
              </a:rPr>
              <a:t>φ125</a:t>
            </a:r>
          </a:p>
          <a:p>
            <a:pPr eaLnBrk="0" hangingPunct="0">
              <a:lnSpc>
                <a:spcPct val="110000"/>
              </a:lnSpc>
              <a:spcBef>
                <a:spcPct val="30000"/>
              </a:spcBef>
              <a:buClr>
                <a:schemeClr val="folHlink"/>
              </a:buClr>
              <a:buSzPct val="120000"/>
            </a:pPr>
            <a:r>
              <a:rPr lang="en-US" altLang="zh-CN" sz="1200" dirty="0">
                <a:solidFill>
                  <a:srgbClr val="FF0000"/>
                </a:solidFill>
                <a:latin typeface="Calibri" panose="020F0502020204030204" pitchFamily="34" charset="0"/>
                <a:ea typeface="黑体" panose="02010609060101010101" pitchFamily="49" charset="-122"/>
                <a:sym typeface="+mn-ea"/>
              </a:rPr>
              <a:t>Location ring: φ125</a:t>
            </a:r>
            <a:endParaRPr lang="zh-CN" altLang="en-US" sz="1200" dirty="0">
              <a:solidFill>
                <a:srgbClr val="FF0000"/>
              </a:solidFill>
              <a:latin typeface="Calibri" panose="020F0502020204030204" pitchFamily="34" charset="0"/>
              <a:ea typeface="黑体" panose="02010609060101010101" pitchFamily="49" charset="-122"/>
              <a:sym typeface="+mn-ea"/>
            </a:endParaRPr>
          </a:p>
          <a:p>
            <a:pPr algn="l" eaLnBrk="0" hangingPunct="0">
              <a:lnSpc>
                <a:spcPct val="110000"/>
              </a:lnSpc>
              <a:spcBef>
                <a:spcPct val="30000"/>
              </a:spcBef>
              <a:buClr>
                <a:schemeClr val="folHlink"/>
              </a:buClr>
              <a:buSzPct val="120000"/>
            </a:pPr>
            <a:r>
              <a:rPr lang="en-US" altLang="zh-CN" sz="1200" dirty="0">
                <a:solidFill>
                  <a:srgbClr val="FF0000"/>
                </a:solidFill>
                <a:latin typeface="Calibri" panose="020F0502020204030204" pitchFamily="34" charset="0"/>
                <a:ea typeface="黑体" panose="02010609060101010101" pitchFamily="49" charset="-122"/>
                <a:sym typeface="+mn-ea"/>
              </a:rPr>
              <a:t>SR: flat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C2554-F870-4A08-A1C3-34A0352C7FE6}" type="datetime1">
              <a:rPr lang="zh-CN" altLang="de-DE" smtClean="0"/>
              <a:t>2025/11/12</a:t>
            </a:fld>
            <a:endParaRPr lang="zh-CN" altLang="zh-CN"/>
          </a:p>
        </p:txBody>
      </p:sp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6023993" y="332657"/>
            <a:ext cx="3671937" cy="276999"/>
          </a:xfrm>
          <a:prstGeom prst="rect">
            <a:avLst/>
          </a:prstGeom>
          <a:noFill/>
          <a:ln w="12700">
            <a:solidFill>
              <a:srgbClr val="969696"/>
            </a:solidFill>
            <a:miter lim="800000"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200" dirty="0">
                <a:solidFill>
                  <a:schemeClr val="tx1"/>
                </a:solidFill>
                <a:latin typeface="Arial Black" panose="020B0A04020102020204" pitchFamily="34" charset="0"/>
              </a:rPr>
              <a:t>8. Finish requirements</a:t>
            </a: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9470" y="5156835"/>
            <a:ext cx="1553210" cy="50927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79465" y="1340485"/>
            <a:ext cx="4747895" cy="3884295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3525" y="1484630"/>
            <a:ext cx="5458460" cy="3660775"/>
          </a:xfrm>
          <a:prstGeom prst="rect">
            <a:avLst/>
          </a:prstGeom>
        </p:spPr>
      </p:pic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ABLE_BEAUTIFY" val="smartTable{8b71f6e4-498f-4f78-83be-b3d94693eae8}"/>
</p:tagLst>
</file>

<file path=ppt/theme/theme1.xml><?xml version="1.0" encoding="utf-8"?>
<a:theme xmlns:a="http://schemas.openxmlformats.org/drawingml/2006/main" name="W10249408-(JSY-765)">
  <a:themeElements>
    <a:clrScheme name="W10249408-(JSY-765)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W10249408-(JSY-765)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28575" cap="flat" cmpd="sng" algn="ctr">
          <a:solidFill>
            <a:srgbClr val="0000FF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ctr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altLang="en-US" sz="1600" b="1" i="0" u="none" strike="noStrike" cap="none" normalizeH="0" baseline="0" smtClean="0">
            <a:ln>
              <a:noFill/>
            </a:ln>
            <a:solidFill>
              <a:srgbClr val="0000FF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28575" cap="flat" cmpd="sng" algn="ctr">
          <a:solidFill>
            <a:srgbClr val="0000FF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ctr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altLang="en-US" sz="1600" b="1" i="0" u="none" strike="noStrike" cap="none" normalizeH="0" baseline="0" smtClean="0">
            <a:ln>
              <a:noFill/>
            </a:ln>
            <a:solidFill>
              <a:srgbClr val="0000FF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W10249408-(JSY-765)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10249408-(JSY-765)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10249408-(JSY-765)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10249408-(JSY-765)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10249408-(JSY-765)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10249408-(JSY-765)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10249408-(JSY-765)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10249408-(JSY-765)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10249408-(JSY-765)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10249408-(JSY-765)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10249408-(JSY-765)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10249408-(JSY-765)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W10249408-(JSY-765)</Template>
  <TotalTime>13</TotalTime>
  <Words>665</Words>
  <Application>Microsoft Office PowerPoint</Application>
  <PresentationFormat>宽屏</PresentationFormat>
  <Paragraphs>142</Paragraphs>
  <Slides>16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16</vt:i4>
      </vt:variant>
    </vt:vector>
  </HeadingPairs>
  <TitlesOfParts>
    <vt:vector size="21" baseType="lpstr">
      <vt:lpstr>黑体</vt:lpstr>
      <vt:lpstr>Arial</vt:lpstr>
      <vt:lpstr>Arial Black</vt:lpstr>
      <vt:lpstr>Calibri</vt:lpstr>
      <vt:lpstr>W10249408-(JSY-765)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微软用户</dc:creator>
  <cp:lastModifiedBy>peter guan</cp:lastModifiedBy>
  <cp:revision>1332</cp:revision>
  <dcterms:created xsi:type="dcterms:W3CDTF">2009-10-12T02:20:00Z</dcterms:created>
  <dcterms:modified xsi:type="dcterms:W3CDTF">2025-11-12T13:27:42Z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2052-12.1.0.23125</vt:lpwstr>
  </property>
  <property fmtid="{D5CDD505-2E9C-101B-9397-08002B2CF9AE}" pid="3" name="ICV">
    <vt:lpwstr>8F1F51431F404C67AEF98BF8D8D94F5B_13</vt:lpwstr>
  </property>
</Properties>
</file>