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8" r:id="rId2"/>
    <p:sldId id="266" r:id="rId3"/>
    <p:sldId id="293" r:id="rId4"/>
    <p:sldId id="267" r:id="rId5"/>
    <p:sldId id="294" r:id="rId6"/>
    <p:sldId id="290" r:id="rId7"/>
    <p:sldId id="260" r:id="rId8"/>
    <p:sldId id="295" r:id="rId9"/>
    <p:sldId id="296" r:id="rId10"/>
    <p:sldId id="297" r:id="rId11"/>
    <p:sldId id="298" r:id="rId12"/>
    <p:sldId id="299" r:id="rId13"/>
    <p:sldId id="320" r:id="rId14"/>
    <p:sldId id="321" r:id="rId15"/>
    <p:sldId id="270" r:id="rId16"/>
    <p:sldId id="300" r:id="rId17"/>
    <p:sldId id="301" r:id="rId18"/>
    <p:sldId id="324" r:id="rId19"/>
    <p:sldId id="273" r:id="rId20"/>
    <p:sldId id="303" r:id="rId21"/>
    <p:sldId id="304" r:id="rId22"/>
    <p:sldId id="275" r:id="rId23"/>
    <p:sldId id="276" r:id="rId24"/>
    <p:sldId id="277" r:id="rId25"/>
    <p:sldId id="278" r:id="rId26"/>
    <p:sldId id="305" r:id="rId27"/>
    <p:sldId id="289" r:id="rId28"/>
    <p:sldId id="306" r:id="rId29"/>
    <p:sldId id="307" r:id="rId30"/>
    <p:sldId id="308" r:id="rId31"/>
    <p:sldId id="309" r:id="rId32"/>
    <p:sldId id="265" r:id="rId33"/>
    <p:sldId id="310" r:id="rId34"/>
    <p:sldId id="326" r:id="rId35"/>
    <p:sldId id="312" r:id="rId36"/>
    <p:sldId id="313" r:id="rId37"/>
    <p:sldId id="314" r:id="rId38"/>
    <p:sldId id="315" r:id="rId39"/>
    <p:sldId id="285" r:id="rId40"/>
    <p:sldId id="286" r:id="rId41"/>
    <p:sldId id="287" r:id="rId42"/>
    <p:sldId id="261" r:id="rId43"/>
    <p:sldId id="262" r:id="rId44"/>
    <p:sldId id="264" r:id="rId45"/>
    <p:sldId id="317" r:id="rId46"/>
    <p:sldId id="323" r:id="rId47"/>
    <p:sldId id="319" r:id="rId4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rgbClr val="0000FF"/>
        </a:solidFill>
        <a:latin typeface="Arial" charset="0"/>
        <a:ea typeface="宋体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C80B400-08C9-41F0-AF81-365AA72C22F3}">
          <p14:sldIdLst>
            <p14:sldId id="258"/>
            <p14:sldId id="266"/>
            <p14:sldId id="293"/>
            <p14:sldId id="267"/>
            <p14:sldId id="294"/>
            <p14:sldId id="290"/>
            <p14:sldId id="260"/>
            <p14:sldId id="295"/>
            <p14:sldId id="296"/>
            <p14:sldId id="297"/>
            <p14:sldId id="298"/>
            <p14:sldId id="299"/>
            <p14:sldId id="320"/>
            <p14:sldId id="321"/>
            <p14:sldId id="270"/>
            <p14:sldId id="300"/>
            <p14:sldId id="301"/>
            <p14:sldId id="324"/>
            <p14:sldId id="273"/>
            <p14:sldId id="303"/>
            <p14:sldId id="304"/>
            <p14:sldId id="275"/>
            <p14:sldId id="276"/>
            <p14:sldId id="277"/>
            <p14:sldId id="278"/>
            <p14:sldId id="305"/>
            <p14:sldId id="289"/>
            <p14:sldId id="306"/>
            <p14:sldId id="307"/>
            <p14:sldId id="308"/>
            <p14:sldId id="309"/>
          </p14:sldIdLst>
        </p14:section>
        <p14:section name="MFR WARPAGE" id="{85514BDF-D2E8-46B3-AED1-D3F30AC6D02F}">
          <p14:sldIdLst>
            <p14:sldId id="265"/>
            <p14:sldId id="310"/>
            <p14:sldId id="326"/>
            <p14:sldId id="312"/>
            <p14:sldId id="313"/>
            <p14:sldId id="314"/>
            <p14:sldId id="315"/>
          </p14:sldIdLst>
        </p14:section>
        <p14:section name="MFR STAGE 2: with cooling" id="{9A4C5122-CE17-4044-B9C2-BD23301A9330}">
          <p14:sldIdLst>
            <p14:sldId id="285"/>
            <p14:sldId id="286"/>
            <p14:sldId id="287"/>
            <p14:sldId id="261"/>
            <p14:sldId id="262"/>
            <p14:sldId id="264"/>
            <p14:sldId id="317"/>
            <p14:sldId id="323"/>
          </p14:sldIdLst>
        </p14:section>
        <p14:section name="MFR summary + conclusion" id="{3E7B9D4C-1413-4652-A8D1-B57FFCC01FDD}">
          <p14:sldIdLst>
            <p14:sldId id="31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FF99"/>
    <a:srgbClr val="B2B2B2"/>
    <a:srgbClr val="5F5F5F"/>
    <a:srgbClr val="000099"/>
    <a:srgbClr val="292929"/>
    <a:srgbClr val="4D4D4D"/>
    <a:srgbClr val="0000FF"/>
    <a:srgbClr val="009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51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7848732-5F78-497F-BF1F-9E6F3389368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85514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805269-C188-41A8-B24F-04AF7F65B674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2D0C2-C885-4386-B655-22A5A4F64AE5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B95654-20F1-4C31-B269-E9D5D54638C6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D75E00-30A4-4511-8544-7E3BD154AF1D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89E077-4876-4A81-89C3-C4742A6FE9B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1F9597-89A3-4D24-A71C-6125EB641DCD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ABAEB5-B52E-4C05-84E9-2C4B20446858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D364B4-B848-449C-A409-EA24E857F234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gi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12192000" cy="908720"/>
          </a:xfrm>
          <a:prstGeom prst="rect">
            <a:avLst/>
          </a:prstGeom>
          <a:solidFill>
            <a:srgbClr val="969696">
              <a:alpha val="43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600" b="1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6173788"/>
            <a:ext cx="12192000" cy="684212"/>
          </a:xfrm>
          <a:prstGeom prst="rect">
            <a:avLst/>
          </a:prstGeom>
          <a:solidFill>
            <a:srgbClr val="969696">
              <a:alpha val="12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600" b="1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095317" y="626427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99"/>
                </a:solidFill>
              </a:defRPr>
            </a:lvl1pPr>
          </a:lstStyle>
          <a:p>
            <a:fld id="{D21ABA6E-8333-4D1E-88AD-25EC6008FC2A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6184" y="626427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99"/>
                </a:solidFill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192618" y="6264275"/>
            <a:ext cx="359833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sz="1400" dirty="0">
                <a:solidFill>
                  <a:srgbClr val="000099"/>
                </a:solidFill>
              </a:rPr>
              <a:t>Kneißl Georg</a:t>
            </a:r>
          </a:p>
        </p:txBody>
      </p:sp>
      <p:sp>
        <p:nvSpPr>
          <p:cNvPr id="1046" name="Rectangle 22"/>
          <p:cNvSpPr>
            <a:spLocks noChangeArrowheads="1"/>
          </p:cNvSpPr>
          <p:nvPr userDrawn="1"/>
        </p:nvSpPr>
        <p:spPr bwMode="auto">
          <a:xfrm>
            <a:off x="3503712" y="212484"/>
            <a:ext cx="2432051" cy="557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zh-CN" sz="2500" i="1" dirty="0">
                <a:solidFill>
                  <a:srgbClr val="B2B2B2"/>
                </a:solidFill>
                <a:latin typeface="Arial Black" pitchFamily="34" charset="0"/>
              </a:rPr>
              <a:t>MFR analysis</a:t>
            </a:r>
            <a:endParaRPr lang="en-US" altLang="zh-CN" sz="2000" i="1" dirty="0">
              <a:solidFill>
                <a:srgbClr val="B2B2B2"/>
              </a:solidFill>
              <a:latin typeface="Arial Black" pitchFamily="34" charset="0"/>
            </a:endParaRPr>
          </a:p>
        </p:txBody>
      </p:sp>
      <p:pic>
        <p:nvPicPr>
          <p:cNvPr id="12" name="Grafik 11" descr="Logo_S+W.gif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3392" y="116632"/>
            <a:ext cx="1056117" cy="6530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8" r:id="rId8"/>
    <p:sldLayoutId id="2147483659" r:id="rId9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15" name="Textfeld 14"/>
          <p:cNvSpPr txBox="1"/>
          <p:nvPr/>
        </p:nvSpPr>
        <p:spPr>
          <a:xfrm>
            <a:off x="4943873" y="6237312"/>
            <a:ext cx="2042823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Revision 01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EC8D5458-91DC-1055-5E01-D15CB1FB3579}"/>
              </a:ext>
            </a:extLst>
          </p:cNvPr>
          <p:cNvSpPr txBox="1">
            <a:spLocks/>
          </p:cNvSpPr>
          <p:nvPr/>
        </p:nvSpPr>
        <p:spPr>
          <a:xfrm>
            <a:off x="191344" y="4005064"/>
            <a:ext cx="11856640" cy="216024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 eaLnBrk="0" hangingPunct="0">
              <a:defRPr/>
            </a:pPr>
            <a:br>
              <a:rPr lang="de-DE" sz="1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de-DE" sz="32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for project:</a:t>
            </a:r>
            <a:br>
              <a:rPr lang="de-DE" sz="3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part name: </a:t>
            </a:r>
            <a:r>
              <a:rPr lang="de-DE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Y H</a:t>
            </a:r>
            <a:r>
              <a:rPr lang="en-US" altLang="zh-CN" sz="20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ousing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NB5 RL</a:t>
            </a: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+mn-ea"/>
              </a:rPr>
              <a:t>、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+mn-ea"/>
              </a:rPr>
              <a:t>Y Housing NB5 RR</a:t>
            </a:r>
            <a:endParaRPr lang="de-DE" sz="2000" kern="0" dirty="0">
              <a:solidFill>
                <a:schemeClr val="tx2"/>
              </a:solidFill>
            </a:endParaRPr>
          </a:p>
          <a:p>
            <a:pPr lvl="0" algn="ctr" eaLnBrk="0" hangingPunct="0">
              <a:defRPr/>
            </a:pP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Used plastic material: </a:t>
            </a:r>
            <a:r>
              <a:rPr lang="en-US" altLang="zh-CN" sz="2000" dirty="0">
                <a:ea typeface="宋体" charset="-122"/>
                <a:cs typeface="Arial" charset="0"/>
              </a:rPr>
              <a:t>A5132T-TD PP+TD20</a:t>
            </a:r>
            <a:endParaRPr lang="de-DE" sz="2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 eaLnBrk="0" hangingPunct="0">
              <a:defRPr/>
            </a:pPr>
            <a:r>
              <a:rPr lang="de-DE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Used CAD File name: </a:t>
            </a:r>
            <a:r>
              <a:rPr lang="en-US" sz="2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Y Housing NB5 RL_12792-760.stp+Y Housing NB5 RR_12792-761.stp</a:t>
            </a:r>
            <a:endParaRPr lang="de-DE" sz="32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A4F648A-401C-4BF5-8033-2BB9544E2A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835" y="1020736"/>
            <a:ext cx="6154329" cy="28131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88910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4DCA61B-F7EF-7F58-3D7F-8938F7F4503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1AA7A1F-0190-49E7-B3C4-09FE43FCD9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349" y="1600843"/>
            <a:ext cx="7921301" cy="444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15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88910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899BAF4-6D38-1767-CDCC-36C09F399CF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C4A4A3D-EA6F-4165-92ED-E35939288F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438" y="1602944"/>
            <a:ext cx="7951123" cy="446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85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288132"/>
              </p:ext>
            </p:extLst>
          </p:nvPr>
        </p:nvGraphicFramePr>
        <p:xfrm>
          <a:off x="2452979" y="6307800"/>
          <a:ext cx="7214612" cy="457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6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8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67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33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09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Fill time )</a:t>
                      </a: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(sec)</a:t>
                      </a:r>
                      <a:endParaRPr lang="en-US" altLang="zh-CN" sz="1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0.7642</a:t>
                      </a: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(Whether there</a:t>
                      </a: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is clear hesitation)</a:t>
                      </a:r>
                      <a:endParaRPr lang="en-US" altLang="zh-CN" sz="1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</a:t>
                      </a:r>
                    </a:p>
                  </a:txBody>
                  <a:tcPr marL="91432" marR="91432" marT="45716" marB="4571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163677" y="467260"/>
            <a:ext cx="1972883" cy="32609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CN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微软雅黑" panose="020B0503020204020204" pitchFamily="34" charset="-122"/>
              </a:rPr>
              <a:t>Fill  time-</a:t>
            </a:r>
            <a:r>
              <a:rPr kumimoji="1" lang="en-US" altLang="zh-CN" sz="1200" b="1" u="sng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微软雅黑" panose="020B0503020204020204" pitchFamily="34" charset="-122"/>
              </a:rPr>
              <a:t>contour</a:t>
            </a:r>
            <a:endParaRPr lang="en-US" altLang="zh-TW" sz="1200" b="1" dirty="0">
              <a:solidFill>
                <a:schemeClr val="tx1"/>
              </a:solidFill>
              <a:latin typeface="+mj-lt"/>
              <a:ea typeface="DFKai-SB" pitchFamily="65" charset="-12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CD1661-FA9E-D01C-85CC-77DE4C8FA7F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7AA3FE1-D6AF-409E-A5CF-35821D8831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8500" y="1219835"/>
            <a:ext cx="8414999" cy="472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778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8832304" y="476672"/>
            <a:ext cx="2160240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(Animation)</a:t>
            </a: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6782812" y="909258"/>
            <a:ext cx="1687367" cy="450837"/>
          </a:xfrm>
          <a:prstGeom prst="rect">
            <a:avLst/>
          </a:prstGeom>
          <a:solidFill>
            <a:schemeClr val="accent6">
              <a:alpha val="30196"/>
            </a:schemeClr>
          </a:solidFill>
          <a:ln w="12700">
            <a:noFill/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Play Shift + F5 show </a:t>
            </a:r>
            <a:r>
              <a:rPr lang="en-US" altLang="zh-TW" sz="1200" dirty="0">
                <a:ea typeface="PMingLiU" pitchFamily="18" charset="-120"/>
              </a:rPr>
              <a:t> flow animation</a:t>
            </a:r>
            <a:endParaRPr lang="zh-CN" altLang="en-US" sz="1200" dirty="0">
              <a:ea typeface="宋体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3844FB-372E-4C9B-53F6-58751DB976DC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2F26DBF-B4DD-4BF8-8D66-3A46DD2BEE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105" y="1459590"/>
            <a:ext cx="8243789" cy="463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92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6630015" y="1038388"/>
            <a:ext cx="1687367" cy="450837"/>
          </a:xfrm>
          <a:prstGeom prst="rect">
            <a:avLst/>
          </a:prstGeom>
          <a:solidFill>
            <a:schemeClr val="accent6">
              <a:alpha val="30196"/>
            </a:schemeClr>
          </a:solidFill>
          <a:ln w="12700">
            <a:noFill/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Play Shift + F5 show </a:t>
            </a:r>
            <a:r>
              <a:rPr lang="en-US" altLang="zh-TW" sz="1200" dirty="0">
                <a:ea typeface="PMingLiU" pitchFamily="18" charset="-120"/>
              </a:rPr>
              <a:t> flow animation</a:t>
            </a:r>
            <a:endParaRPr lang="zh-CN" altLang="en-US" sz="1200" dirty="0">
              <a:ea typeface="宋体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832304" y="476672"/>
            <a:ext cx="2160240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(Animation)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AF581F7-2850-1BA0-1C19-2C11DFB59BF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E3BA820-3F05-44C3-A7ED-C357DF58C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97" y="1564850"/>
            <a:ext cx="7935006" cy="445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04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39A7184E-3764-BF1A-5A76-90D7EB3AE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6240" y="499162"/>
            <a:ext cx="2088232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Pressure X/Y plot 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6DED662-C41F-4126-9F5D-AD03F1B2D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991" y="1107119"/>
            <a:ext cx="8666018" cy="486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9408368" y="522791"/>
            <a:ext cx="159589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V/P Pressure</a:t>
            </a:r>
          </a:p>
        </p:txBody>
      </p:sp>
      <p:sp>
        <p:nvSpPr>
          <p:cNvPr id="10" name="Text Box 51"/>
          <p:cNvSpPr txBox="1">
            <a:spLocks noChangeArrowheads="1"/>
          </p:cNvSpPr>
          <p:nvPr/>
        </p:nvSpPr>
        <p:spPr bwMode="auto">
          <a:xfrm>
            <a:off x="4655840" y="977729"/>
            <a:ext cx="3912849" cy="582061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300" dirty="0">
                <a:ea typeface="Dotum" pitchFamily="34" charset="-127"/>
              </a:rPr>
              <a:t>The max injection pressure at  sprue : 22.52Mpa </a:t>
            </a:r>
          </a:p>
          <a:p>
            <a:pPr>
              <a:spcBef>
                <a:spcPct val="50000"/>
              </a:spcBef>
            </a:pPr>
            <a:r>
              <a:rPr lang="en-US" altLang="zh-CN" sz="1300" dirty="0">
                <a:ea typeface="Dotum" pitchFamily="34" charset="-127"/>
              </a:rPr>
              <a:t>The maximum injection pressure is reasonable</a:t>
            </a:r>
            <a:endParaRPr lang="en-US" altLang="zh-TW" sz="1300" dirty="0">
              <a:ea typeface="Dotum" pitchFamily="34" charset="-12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9692A5-9C4E-AA67-53B8-FD0D73E38A1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E526819-AFA6-4DD8-BC08-633129CD0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7069" y="1644486"/>
            <a:ext cx="7977862" cy="448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293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976320" y="332656"/>
            <a:ext cx="244827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Flow Front  temperature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625ABC8-6422-D92A-3420-1CF510A450D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8389816" y="1038555"/>
            <a:ext cx="3395369" cy="137437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 result shows the temperature of the polymer when the flow front reached a specified node. </a:t>
            </a:r>
          </a:p>
          <a:p>
            <a:r>
              <a:rPr lang="en-US" altLang="zh-TW" sz="1200" dirty="0">
                <a:ea typeface="Dotum" pitchFamily="34" charset="-127"/>
              </a:rPr>
              <a:t>The  melt temperature :             220℃</a:t>
            </a:r>
          </a:p>
          <a:p>
            <a:r>
              <a:rPr lang="en-US" altLang="zh-TW" sz="1200" dirty="0">
                <a:ea typeface="Dotum" pitchFamily="34" charset="-127"/>
              </a:rPr>
              <a:t>Max melt temperature in part :   221.7℃</a:t>
            </a:r>
          </a:p>
          <a:p>
            <a:r>
              <a:rPr lang="en-US" altLang="zh-TW" sz="1200" dirty="0">
                <a:ea typeface="Dotum" pitchFamily="34" charset="-127"/>
              </a:rPr>
              <a:t>Min melt temperature in part :    214.7℃</a:t>
            </a:r>
          </a:p>
          <a:p>
            <a:r>
              <a:rPr lang="en-US" altLang="zh-TW" sz="1200" dirty="0">
                <a:ea typeface="Dotum" pitchFamily="34" charset="-127"/>
              </a:rPr>
              <a:t>The  temperature difference :     7.0℃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8F2FE82-1079-494E-805B-64A0032508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89" y="1353681"/>
            <a:ext cx="8260627" cy="464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3662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976320" y="332656"/>
            <a:ext cx="244827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Flow Front  temperature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625ABC8-6422-D92A-3420-1CF510A450D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AF3346B-CDBA-4C33-932E-A1347168FE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9816" y="1038555"/>
            <a:ext cx="3395369" cy="137437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 result shows the temperature of the polymer when the flow front reached a specified node. </a:t>
            </a:r>
          </a:p>
          <a:p>
            <a:r>
              <a:rPr lang="en-US" altLang="zh-TW" sz="1200" dirty="0">
                <a:ea typeface="Dotum" pitchFamily="34" charset="-127"/>
              </a:rPr>
              <a:t>The  melt temperature :             220℃</a:t>
            </a:r>
          </a:p>
          <a:p>
            <a:r>
              <a:rPr lang="en-US" altLang="zh-TW" sz="1200" dirty="0">
                <a:ea typeface="Dotum" pitchFamily="34" charset="-127"/>
              </a:rPr>
              <a:t>Max melt temperature in part :   221.7℃</a:t>
            </a:r>
          </a:p>
          <a:p>
            <a:r>
              <a:rPr lang="en-US" altLang="zh-TW" sz="1200" dirty="0">
                <a:ea typeface="Dotum" pitchFamily="34" charset="-127"/>
              </a:rPr>
              <a:t>Min melt temperature in part :    214.7℃</a:t>
            </a:r>
          </a:p>
          <a:p>
            <a:r>
              <a:rPr lang="en-US" altLang="zh-TW" sz="1200" dirty="0">
                <a:ea typeface="Dotum" pitchFamily="34" charset="-127"/>
              </a:rPr>
              <a:t>The  temperature difference :     7.0℃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ECD7F54-5490-4306-8AF6-FF4AB98F57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54" y="1357460"/>
            <a:ext cx="8237116" cy="4626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2663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472264" y="378823"/>
            <a:ext cx="2952328" cy="266719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Temperature / Bulk temperature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49E9F9D-9E3A-4662-858B-35E4A599C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021" y="1034912"/>
            <a:ext cx="8995957" cy="505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53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6D06AEC-65AF-4199-AF01-068768699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300" y="2762308"/>
            <a:ext cx="5185170" cy="335350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AB5230E-BC43-46B2-BD39-6BC8A0552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08" y="2869465"/>
            <a:ext cx="5046607" cy="3283874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88" y="960323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Material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Rectangle 77"/>
          <p:cNvSpPr>
            <a:spLocks noChangeArrowheads="1"/>
          </p:cNvSpPr>
          <p:nvPr/>
        </p:nvSpPr>
        <p:spPr bwMode="auto">
          <a:xfrm>
            <a:off x="5015880" y="883920"/>
            <a:ext cx="2227650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ea typeface="PMingLiU" pitchFamily="18" charset="-120"/>
              </a:rPr>
              <a:t>Material Introduction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77281" y="1412776"/>
            <a:ext cx="3953561" cy="1245471"/>
          </a:xfrm>
          <a:prstGeom prst="rect">
            <a:avLst/>
          </a:prstGeom>
          <a:noFill/>
          <a:ln w="12700">
            <a:solidFill>
              <a:srgbClr val="00B050"/>
            </a:solidFill>
            <a:prstDash val="dash"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1. Melt Density                    0.89677 g/cm^3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2. Solid Density                  1.0817  g/cm^3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3. Ejection Temperature                      120 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4. Recommended Mold Temperature  40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5. Recommended Melt Temperature     220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6. Absolute Max. Melt Temperature    270°c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895940" y="1412776"/>
            <a:ext cx="4147270" cy="1244888"/>
          </a:xfrm>
          <a:prstGeom prst="rect">
            <a:avLst/>
          </a:prstGeom>
          <a:noFill/>
          <a:ln w="12700">
            <a:solidFill>
              <a:srgbClr val="00B050"/>
            </a:solidFill>
            <a:prstDash val="dash"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pPr marL="404853" indent="-404853">
              <a:lnSpc>
                <a:spcPct val="90000"/>
              </a:lnSpc>
            </a:pPr>
            <a:r>
              <a:rPr lang="zh-CN" altLang="en-US" sz="1200" dirty="0">
                <a:solidFill>
                  <a:srgbClr val="3333FF"/>
                </a:solidFill>
                <a:ea typeface="PMingLiU" pitchFamily="18" charset="-120"/>
              </a:rPr>
              <a:t>  </a:t>
            </a: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7. Melt  Temperature Minimum     190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  8. Melt  Temperature Maximum    230 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  9. Mold  Temperature Minimum    30°c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10. Mold  Temperature Maximum   60°c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11. Maximum Shear Rate           100000.00  1/s</a:t>
            </a:r>
          </a:p>
          <a:p>
            <a:pPr marL="404853" indent="-404853">
              <a:lnSpc>
                <a:spcPct val="90000"/>
              </a:lnSpc>
            </a:pPr>
            <a:r>
              <a:rPr lang="en-US" altLang="zh-CN" sz="1400" dirty="0">
                <a:solidFill>
                  <a:schemeClr val="tx2"/>
                </a:solidFill>
                <a:ea typeface="굴림" pitchFamily="34" charset="-127"/>
              </a:rPr>
              <a:t>12. Maximum Shear Stress           0.25 MPa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965909" y="1125916"/>
            <a:ext cx="2784282" cy="28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0725" tIns="35363" rIns="70725" bIns="35363">
            <a:spAutoFit/>
          </a:bodyPr>
          <a:lstStyle/>
          <a:p>
            <a:pPr lvl="0" algn="ctr" eaLnBrk="0" hangingPunct="0">
              <a:defRPr/>
            </a:pPr>
            <a:r>
              <a:rPr lang="en-US" altLang="zh-CN" sz="1400" dirty="0">
                <a:ea typeface="宋体" charset="-122"/>
                <a:cs typeface="Arial" charset="0"/>
              </a:rPr>
              <a:t>A5132T-TD PP+20%TD</a:t>
            </a:r>
            <a:endParaRPr lang="de-DE" altLang="zh-CN" sz="1400" kern="0" dirty="0">
              <a:solidFill>
                <a:schemeClr val="tx2"/>
              </a:solidFill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969669" y="5047831"/>
            <a:ext cx="1818004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ea typeface="PMingLiU" pitchFamily="18" charset="-120"/>
              </a:rPr>
              <a:t>Viscosity model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052801" y="3604288"/>
            <a:ext cx="1451227" cy="3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ea typeface="PMingLiU" pitchFamily="18" charset="-120"/>
              </a:rPr>
              <a:t>PVT profile</a:t>
            </a:r>
          </a:p>
        </p:txBody>
      </p:sp>
    </p:spTree>
    <p:extLst>
      <p:ext uri="{BB962C8B-B14F-4D97-AF65-F5344CB8AC3E}">
        <p14:creationId xmlns:p14="http://schemas.microsoft.com/office/powerpoint/2010/main" val="41534795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5498533" y="938230"/>
            <a:ext cx="4370008" cy="25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07" tIns="35354" rIns="70707" bIns="3535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shrinkage at ejection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 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not very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evenly on the part surface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760296" y="475112"/>
            <a:ext cx="244827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Volumetric Shrinkage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9EF92B6-7F63-8E74-148B-31B8045C629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208E448-C0A5-42E3-A9F1-897AAF42A4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953" y="1333639"/>
            <a:ext cx="8270093" cy="464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8752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498533" y="938230"/>
            <a:ext cx="4370008" cy="25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07" tIns="35354" rIns="70707" bIns="3535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shrinkage at ejection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 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not very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evenly on the part surface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760296" y="475112"/>
            <a:ext cx="244827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Volumetric Shrinkage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1185369-081C-ED91-3EC3-A5B1150BE171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700FE50-6247-4C24-BA58-E2BCDC0B8F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0124" y="1214252"/>
            <a:ext cx="8571751" cy="481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2073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A8AD41A-C8D8-720E-5490-304F3066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1A58CF8B-C6A9-9818-606E-6B9465CC8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176" y="404664"/>
            <a:ext cx="338437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Time to reach ejection temperature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993273F-4648-4E36-B67D-A96BB18EEE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697" y="1187185"/>
            <a:ext cx="8590605" cy="482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8395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D655B66-CF43-34B7-0E72-5DFD4701E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55EE34F-391B-DC0C-4AA9-FE5A9C0BB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176" y="404664"/>
            <a:ext cx="2232248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 Frozen layer fraction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E314D61-60D4-4E85-A01E-AEC9CC078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898" y="1122686"/>
            <a:ext cx="8682203" cy="487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7963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8373F176-1F70-1CA4-DDE2-E3DB50020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2520280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Clamp force XY plot</a:t>
            </a: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7185194" y="938171"/>
            <a:ext cx="3110452" cy="26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200" dirty="0">
                <a:ea typeface="宋体" charset="-122"/>
                <a:cs typeface="Arial" charset="0"/>
              </a:rPr>
              <a:t>The clamp force request is 54.9tonne.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E2409B1-3385-4B17-8EE1-C07E2AC03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9679" y="1373797"/>
            <a:ext cx="8392642" cy="471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196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CA5899CB-2A32-622E-DD68-96A006BD2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1E4E28D-A57A-4D51-A916-370D0446B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226" y="5633661"/>
            <a:ext cx="5219700" cy="5905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9C606EF-F1B9-4649-9BA3-8672329823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0508" y="1051230"/>
            <a:ext cx="8090984" cy="454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038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CA5899CB-2A32-622E-DD68-96A006BD2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71D94DA-3DFD-4385-8F68-A4663C475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226" y="5633661"/>
            <a:ext cx="5219700" cy="5905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03C930-6249-4DF9-BB00-B45A9D0551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2227" y="984492"/>
            <a:ext cx="8147546" cy="457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816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D94FFA8-FBD2-45B8-9ECB-5C1909833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296" y="1334186"/>
            <a:ext cx="3143250" cy="2686050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5F2419E-D582-7E18-DDEB-D01AF5A3D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9FABC09C-76BE-9192-D235-72C41F78A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230425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Sink mark depth (mm)</a:t>
            </a:r>
          </a:p>
        </p:txBody>
      </p:sp>
      <p:sp>
        <p:nvSpPr>
          <p:cNvPr id="7" name="矩形 6"/>
          <p:cNvSpPr/>
          <p:nvPr/>
        </p:nvSpPr>
        <p:spPr>
          <a:xfrm>
            <a:off x="3297249" y="5825677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There is a risk of shrinkage marks in the area around the red wire frame.</a:t>
            </a:r>
          </a:p>
        </p:txBody>
      </p:sp>
      <p:sp>
        <p:nvSpPr>
          <p:cNvPr id="9" name="椭圆 8"/>
          <p:cNvSpPr/>
          <p:nvPr/>
        </p:nvSpPr>
        <p:spPr bwMode="auto">
          <a:xfrm>
            <a:off x="9197753" y="1959207"/>
            <a:ext cx="1595937" cy="966495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Arial" charset="0"/>
              <a:ea typeface="宋体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3D1D4CA-BD3A-40F4-BDA9-1317C844B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490" y="1106352"/>
            <a:ext cx="7774964" cy="458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2355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10220814" y="476672"/>
            <a:ext cx="141146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Air Traps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766053" y="981255"/>
            <a:ext cx="2333422" cy="450837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TW" sz="1200" dirty="0">
                <a:ea typeface="Dotum" pitchFamily="34" charset="-127"/>
              </a:rPr>
              <a:t>There is NO air traps on th</a:t>
            </a:r>
            <a:r>
              <a:rPr lang="en-US" altLang="zh-CN" sz="1200" dirty="0">
                <a:ea typeface="Dotum" pitchFamily="34" charset="-127"/>
              </a:rPr>
              <a:t>e</a:t>
            </a:r>
            <a:r>
              <a:rPr lang="en-US" altLang="zh-TW" sz="1200" dirty="0">
                <a:ea typeface="Dotum" pitchFamily="34" charset="-127"/>
              </a:rPr>
              <a:t> part surface.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AF3891-DFFD-A64F-1F67-0FF3485A00E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CCBE2D4-A7D7-4182-810E-BED3D77F9D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132" y="1479324"/>
            <a:ext cx="8647736" cy="4464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3008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9429702" y="1013943"/>
            <a:ext cx="2333422" cy="450837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/>
            <a:tailEnd type="none" w="lg" len="lg"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TW" sz="1200" dirty="0">
                <a:ea typeface="Dotum" pitchFamily="34" charset="-127"/>
              </a:rPr>
              <a:t>There is NO air traps on th</a:t>
            </a:r>
            <a:r>
              <a:rPr lang="en-US" altLang="zh-CN" sz="1200" dirty="0">
                <a:ea typeface="Dotum" pitchFamily="34" charset="-127"/>
              </a:rPr>
              <a:t>e</a:t>
            </a:r>
            <a:r>
              <a:rPr lang="en-US" altLang="zh-TW" sz="1200" dirty="0">
                <a:ea typeface="Dotum" pitchFamily="34" charset="-127"/>
              </a:rPr>
              <a:t> part surface.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220814" y="476672"/>
            <a:ext cx="1411462" cy="35905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Air Traps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1DC76550-2EAA-43F7-1240-C2EBCD7173E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5462C3D-739C-4BCA-9F4F-9FBBE842B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0857" y="1600490"/>
            <a:ext cx="8770286" cy="452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953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88" y="960323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Material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Rectangle 77"/>
          <p:cNvSpPr>
            <a:spLocks noChangeArrowheads="1"/>
          </p:cNvSpPr>
          <p:nvPr/>
        </p:nvSpPr>
        <p:spPr bwMode="auto">
          <a:xfrm>
            <a:off x="4406606" y="820896"/>
            <a:ext cx="3378787" cy="33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725" tIns="35363" rIns="70725" bIns="3536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700" dirty="0">
                <a:solidFill>
                  <a:schemeClr val="tx2"/>
                </a:solidFill>
                <a:ea typeface="PMingLiU" pitchFamily="18" charset="-120"/>
              </a:rPr>
              <a:t>Material Introduction </a:t>
            </a:r>
            <a:endParaRPr lang="en-US" altLang="zh-CN" sz="1700" dirty="0">
              <a:solidFill>
                <a:schemeClr val="accent2"/>
              </a:solidFill>
              <a:ea typeface="PMingLiU" pitchFamily="18" charset="-12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F8732D37-11B9-EF42-B04B-09C1E9642DA6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309320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965909" y="1125916"/>
            <a:ext cx="2784282" cy="28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0725" tIns="35363" rIns="70725" bIns="35363">
            <a:spAutoFit/>
          </a:bodyPr>
          <a:lstStyle/>
          <a:p>
            <a:pPr lvl="0" algn="ctr" eaLnBrk="0" hangingPunct="0">
              <a:defRPr/>
            </a:pPr>
            <a:r>
              <a:rPr lang="en-US" altLang="zh-CN" sz="1400" dirty="0">
                <a:ea typeface="宋体" charset="-122"/>
                <a:cs typeface="Arial" charset="0"/>
              </a:rPr>
              <a:t>A5132T-TD PP+20%TD</a:t>
            </a:r>
            <a:endParaRPr lang="de-DE" altLang="zh-CN" sz="1400" kern="0" dirty="0">
              <a:solidFill>
                <a:schemeClr val="tx2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3071D95-0D31-44AD-972F-AA70DA172A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88" y="1772238"/>
            <a:ext cx="6648187" cy="378306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C715F2F-FBE1-45A6-819C-677ED177A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5813" y="1731584"/>
            <a:ext cx="49434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6903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195F67E-EA5D-4A95-A161-A1AF0BAF54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747" y="1210856"/>
            <a:ext cx="8592505" cy="4436287"/>
          </a:xfrm>
          <a:prstGeom prst="rect">
            <a:avLst/>
          </a:prstGeom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9830554" y="404664"/>
            <a:ext cx="156240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Weld Lines</a:t>
            </a:r>
          </a:p>
        </p:txBody>
      </p:sp>
      <p:sp>
        <p:nvSpPr>
          <p:cNvPr id="5" name="Text Box 128"/>
          <p:cNvSpPr txBox="1">
            <a:spLocks noChangeArrowheads="1"/>
          </p:cNvSpPr>
          <p:nvPr/>
        </p:nvSpPr>
        <p:spPr bwMode="auto">
          <a:xfrm>
            <a:off x="9830554" y="1030759"/>
            <a:ext cx="2333422" cy="451290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There is weld line on the hole edges</a:t>
            </a:r>
            <a:r>
              <a:rPr lang="en-US" altLang="zh-CN" sz="1200" dirty="0">
                <a:ea typeface="Dotum" pitchFamily="34" charset="-127"/>
              </a:rPr>
              <a:t> of the part surface.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DC409BF-B318-634D-DEAA-24CC51EACC85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279681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1FD111-CA6D-46A7-8BED-BF54BEA30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333" y="1252084"/>
            <a:ext cx="8751431" cy="4518340"/>
          </a:xfrm>
          <a:prstGeom prst="rect">
            <a:avLst/>
          </a:prstGeom>
        </p:spPr>
      </p:pic>
      <p:sp>
        <p:nvSpPr>
          <p:cNvPr id="5" name="Text Box 128"/>
          <p:cNvSpPr txBox="1">
            <a:spLocks noChangeArrowheads="1"/>
          </p:cNvSpPr>
          <p:nvPr/>
        </p:nvSpPr>
        <p:spPr bwMode="auto">
          <a:xfrm>
            <a:off x="9753181" y="1026439"/>
            <a:ext cx="2333422" cy="451290"/>
          </a:xfrm>
          <a:prstGeom prst="rect">
            <a:avLst/>
          </a:prstGeom>
          <a:noFill/>
          <a:ln w="12700" algn="ctr">
            <a:solidFill>
              <a:srgbClr val="3366FF"/>
            </a:solidFill>
            <a:miter lim="800000"/>
            <a:headEnd/>
            <a:tailEnd/>
          </a:ln>
        </p:spPr>
        <p:txBody>
          <a:bodyPr lIns="81261" tIns="40630" rIns="81261" bIns="40630">
            <a:spAutoFit/>
          </a:bodyPr>
          <a:lstStyle/>
          <a:p>
            <a:r>
              <a:rPr lang="en-US" altLang="zh-CN" sz="1200" dirty="0">
                <a:ea typeface="宋体" charset="-122"/>
              </a:rPr>
              <a:t>There is weld line on the hole edges</a:t>
            </a:r>
            <a:r>
              <a:rPr lang="en-US" altLang="zh-CN" sz="1200" dirty="0">
                <a:ea typeface="Dotum" pitchFamily="34" charset="-127"/>
              </a:rPr>
              <a:t> of the part surface.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357490" y="548680"/>
            <a:ext cx="1562402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Weld Lines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C21ECCA-B45E-BAB5-9E77-178CDFF0C94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9395772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81631A1-D9D8-2683-3A8E-76ABCD94D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307E8D95-E486-D013-D4A4-851DF4E02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1052736"/>
            <a:ext cx="3671937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WARP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A529CF98-891F-3BC5-063B-78C96DA299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05806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15. Deflection all effects 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0085821E-366B-2A34-6FDD-17B94ADCE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434339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16. Deflection all effects X</a:t>
            </a: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DADC80EF-1E9D-AFCB-458A-C43EA6854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1808982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17. Deflection all effects Y</a:t>
            </a:r>
          </a:p>
        </p:txBody>
      </p:sp>
      <p:sp>
        <p:nvSpPr>
          <p:cNvPr id="7" name="Text Box 13">
            <a:extLst>
              <a:ext uri="{FF2B5EF4-FFF2-40B4-BE49-F238E27FC236}">
                <a16:creationId xmlns:a16="http://schemas.microsoft.com/office/drawing/2014/main" id="{598EBDA6-3ECD-B59E-F657-A5417D074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219101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18. Deflection all effects Z</a:t>
            </a:r>
          </a:p>
        </p:txBody>
      </p:sp>
      <p:sp>
        <p:nvSpPr>
          <p:cNvPr id="8" name="Text Box 13">
            <a:extLst>
              <a:ext uri="{FF2B5EF4-FFF2-40B4-BE49-F238E27FC236}">
                <a16:creationId xmlns:a16="http://schemas.microsoft.com/office/drawing/2014/main" id="{38FD0B31-8F3B-22EB-05B8-948F7BF88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256490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19. Shrinkage compensation 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0532CF61-FD3B-BD1E-A730-9BD3F81EB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3261470"/>
            <a:ext cx="3671937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cooling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0" name="Text Box 13">
            <a:extLst>
              <a:ext uri="{FF2B5EF4-FFF2-40B4-BE49-F238E27FC236}">
                <a16:creationId xmlns:a16="http://schemas.microsoft.com/office/drawing/2014/main" id="{B237141C-9220-35D5-1DC5-89649BC0E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338166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20. Circuit coolant temperature </a:t>
            </a:r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6784A138-DD41-4615-F6F5-5ABF433C5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3729208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21. Circuit flow rate </a:t>
            </a:r>
          </a:p>
        </p:txBody>
      </p:sp>
      <p:sp>
        <p:nvSpPr>
          <p:cNvPr id="12" name="Text Box 13">
            <a:extLst>
              <a:ext uri="{FF2B5EF4-FFF2-40B4-BE49-F238E27FC236}">
                <a16:creationId xmlns:a16="http://schemas.microsoft.com/office/drawing/2014/main" id="{E9C9B7D6-EB1B-06FB-B673-3B81E61ED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4089143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22. Circuit Reynolds number</a:t>
            </a:r>
          </a:p>
        </p:txBody>
      </p:sp>
      <p:sp>
        <p:nvSpPr>
          <p:cNvPr id="13" name="Text Box 13">
            <a:extLst>
              <a:ext uri="{FF2B5EF4-FFF2-40B4-BE49-F238E27FC236}">
                <a16:creationId xmlns:a16="http://schemas.microsoft.com/office/drawing/2014/main" id="{F2D194EF-2228-5AD4-6D6D-7287F7DEB6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3" y="4439187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23. Circuit metal temperature </a:t>
            </a:r>
          </a:p>
        </p:txBody>
      </p:sp>
      <p:sp>
        <p:nvSpPr>
          <p:cNvPr id="14" name="Text Box 13">
            <a:extLst>
              <a:ext uri="{FF2B5EF4-FFF2-40B4-BE49-F238E27FC236}">
                <a16:creationId xmlns:a16="http://schemas.microsoft.com/office/drawing/2014/main" id="{29E9F033-50AB-6EC8-D4BF-D8D05C07D0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2" y="481585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24. Time to reach ejection temp. / part </a:t>
            </a: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7D4D628A-5B3D-5555-C9CE-104332742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1" y="5176494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25. Frozen layer percentage </a:t>
            </a:r>
          </a:p>
        </p:txBody>
      </p:sp>
      <p:sp>
        <p:nvSpPr>
          <p:cNvPr id="16" name="Text Box 13">
            <a:extLst>
              <a:ext uri="{FF2B5EF4-FFF2-40B4-BE49-F238E27FC236}">
                <a16:creationId xmlns:a16="http://schemas.microsoft.com/office/drawing/2014/main" id="{A1CF1EC2-14DD-1D8A-2623-4D7DA0F59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200" y="555342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26. Circuit heat removal efficiency </a:t>
            </a:r>
          </a:p>
        </p:txBody>
      </p:sp>
      <p:sp>
        <p:nvSpPr>
          <p:cNvPr id="17" name="Text Box 13">
            <a:extLst>
              <a:ext uri="{FF2B5EF4-FFF2-40B4-BE49-F238E27FC236}">
                <a16:creationId xmlns:a16="http://schemas.microsoft.com/office/drawing/2014/main" id="{3E2ACFB1-4683-FC81-9E70-E3CF4B9D3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199" y="5887500"/>
            <a:ext cx="3671937" cy="276999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27. Temperature mould / part </a:t>
            </a:r>
          </a:p>
        </p:txBody>
      </p:sp>
    </p:spTree>
    <p:extLst>
      <p:ext uri="{BB962C8B-B14F-4D97-AF65-F5344CB8AC3E}">
        <p14:creationId xmlns:p14="http://schemas.microsoft.com/office/powerpoint/2010/main" val="37637793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1775521" y="494937"/>
            <a:ext cx="5976664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the distribution of overall </a:t>
            </a:r>
            <a:r>
              <a:rPr lang="en-US" altLang="zh-CN" sz="1200" b="1" dirty="0" err="1">
                <a:solidFill>
                  <a:schemeClr val="tx1"/>
                </a:solidFill>
                <a:ea typeface="宋体" charset="-122"/>
                <a:cs typeface="Arial" charset="0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 for the different area of the part surface</a:t>
            </a:r>
            <a:endParaRPr lang="zh-CN" altLang="en-US" sz="1200" b="1" dirty="0">
              <a:solidFill>
                <a:schemeClr val="tx1"/>
              </a:solidFill>
              <a:ea typeface="宋体" charset="-122"/>
              <a:cs typeface="Arial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49C0F2A-7ADD-2C62-DB34-6D4D9F74DE8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628D954B-EBF8-4304-8696-72A8E93EE4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5174" y="1005294"/>
            <a:ext cx="4861652" cy="266719"/>
          </a:xfrm>
          <a:prstGeom prst="rect">
            <a:avLst/>
          </a:prstGeom>
          <a:solidFill>
            <a:schemeClr val="bg1"/>
          </a:solid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over all  deformation is  0.67mm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（include shrinkage)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0E8F086-0A45-4C52-9CCC-D2876EA89E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5090" y="1322281"/>
            <a:ext cx="8901820" cy="482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58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1775521" y="494937"/>
            <a:ext cx="5976664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the distribution of overall </a:t>
            </a:r>
            <a:r>
              <a:rPr lang="en-US" altLang="zh-CN" sz="1200" b="1" dirty="0" err="1">
                <a:solidFill>
                  <a:schemeClr val="tx1"/>
                </a:solidFill>
                <a:ea typeface="宋体" charset="-122"/>
                <a:cs typeface="Arial" charset="0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宋体" charset="-122"/>
                <a:cs typeface="Arial" charset="0"/>
              </a:rPr>
              <a:t> for the different area of the part surface</a:t>
            </a:r>
            <a:endParaRPr lang="zh-CN" altLang="en-US" sz="1200" b="1" dirty="0">
              <a:solidFill>
                <a:schemeClr val="tx1"/>
              </a:solidFill>
              <a:ea typeface="宋体" charset="-122"/>
              <a:cs typeface="Arial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49C0F2A-7ADD-2C62-DB34-6D4D9F74DE8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517A9CEF-549E-46E0-93AA-67F4612AA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5174" y="1005294"/>
            <a:ext cx="4861652" cy="266719"/>
          </a:xfrm>
          <a:prstGeom prst="rect">
            <a:avLst/>
          </a:prstGeom>
          <a:solidFill>
            <a:schemeClr val="bg1"/>
          </a:solid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over all  deformation is  0.67mm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（include shrinkage)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4806BF6-B7D3-4437-B2AB-7EAC171902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744" y="1367319"/>
            <a:ext cx="8568511" cy="464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877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967789" y="457705"/>
            <a:ext cx="3376320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X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7651" name="Rectangle 10"/>
          <p:cNvSpPr>
            <a:spLocks noChangeArrowheads="1"/>
          </p:cNvSpPr>
          <p:nvPr/>
        </p:nvSpPr>
        <p:spPr bwMode="auto">
          <a:xfrm>
            <a:off x="2220077" y="5897242"/>
            <a:ext cx="7751845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 -0.38~0.32mm on the X direction . 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5CCD936-02C2-947B-CABD-F025DC5189B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400BCFD-3458-4B25-AF9D-9956413AAE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029" y="1062541"/>
            <a:ext cx="8735940" cy="473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8597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207568" y="548680"/>
            <a:ext cx="3009068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Y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8675" name="Rectangle 10"/>
          <p:cNvSpPr>
            <a:spLocks noChangeArrowheads="1"/>
          </p:cNvSpPr>
          <p:nvPr/>
        </p:nvSpPr>
        <p:spPr bwMode="auto">
          <a:xfrm>
            <a:off x="2217273" y="5966778"/>
            <a:ext cx="7218933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-0.51~0.54mm  on the Y direction . 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2CCAF0F-4CAB-832B-48A0-D36CE512F841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9E72BEB-3534-496A-9C3C-37BA6F28C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336" y="1049162"/>
            <a:ext cx="8785328" cy="47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6536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351584" y="563463"/>
            <a:ext cx="3376320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Max. deflection on the Z</a:t>
            </a:r>
            <a:r>
              <a:rPr lang="zh-CN" altLang="en-US" sz="1200" b="1" dirty="0">
                <a:solidFill>
                  <a:schemeClr val="tx1"/>
                </a:solidFill>
                <a:ea typeface="Dotum" pitchFamily="34" charset="-127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direction</a:t>
            </a:r>
          </a:p>
        </p:txBody>
      </p:sp>
      <p:sp>
        <p:nvSpPr>
          <p:cNvPr id="29699" name="Rectangle 10"/>
          <p:cNvSpPr>
            <a:spLocks noChangeArrowheads="1"/>
          </p:cNvSpPr>
          <p:nvPr/>
        </p:nvSpPr>
        <p:spPr bwMode="auto">
          <a:xfrm>
            <a:off x="2775947" y="5918867"/>
            <a:ext cx="6822010" cy="29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261" tIns="40630" rIns="81261" bIns="4063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ea typeface="宋体" charset="-122"/>
              </a:rPr>
              <a:t>The maximum deflection value  is -0.17~0.37mm on the Z direction . 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D7ECBA-32DE-A934-9C26-45E04F99D787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79A5C41-822F-4BBC-9500-E205932EE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883" y="1574276"/>
            <a:ext cx="5700393" cy="392038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51F74CB-9343-4ECA-AA13-5D43AED8A4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9724" y="1574276"/>
            <a:ext cx="5700393" cy="392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3072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1847529" y="476673"/>
            <a:ext cx="4032448" cy="25814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72763" tIns="36384" rIns="72763" bIns="36384">
            <a:spAutoFit/>
          </a:bodyPr>
          <a:lstStyle/>
          <a:p>
            <a:pPr defTabSz="660268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Dynamic process for the overall </a:t>
            </a:r>
            <a:r>
              <a:rPr lang="en-US" altLang="zh-CN" sz="1200" b="1" dirty="0" err="1">
                <a:solidFill>
                  <a:schemeClr val="tx1"/>
                </a:solidFill>
                <a:ea typeface="Dotum" pitchFamily="34" charset="-127"/>
              </a:rPr>
              <a:t>warpage</a:t>
            </a:r>
            <a:r>
              <a:rPr lang="en-US" altLang="zh-CN" sz="1200" b="1" dirty="0">
                <a:solidFill>
                  <a:schemeClr val="tx1"/>
                </a:solidFill>
                <a:ea typeface="Dotum" pitchFamily="34" charset="-127"/>
              </a:rPr>
              <a:t> value</a:t>
            </a:r>
          </a:p>
        </p:txBody>
      </p:sp>
      <p:sp>
        <p:nvSpPr>
          <p:cNvPr id="31748" name="矩形 10"/>
          <p:cNvSpPr>
            <a:spLocks noChangeArrowheads="1"/>
          </p:cNvSpPr>
          <p:nvPr/>
        </p:nvSpPr>
        <p:spPr bwMode="auto">
          <a:xfrm>
            <a:off x="8832732" y="1052736"/>
            <a:ext cx="3369970" cy="4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617" tIns="41810" rIns="83617" bIns="41810">
            <a:spAutoFit/>
          </a:bodyPr>
          <a:lstStyle/>
          <a:p>
            <a:pPr defTabSz="660268" latinLnBrk="1">
              <a:spcBef>
                <a:spcPct val="50000"/>
              </a:spcBef>
            </a:pP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</a:t>
            </a:r>
            <a:r>
              <a:rPr lang="fr-CA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ress « shift+F5 » and look at this slide to  see the animated </a:t>
            </a:r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，</a:t>
            </a:r>
            <a:r>
              <a:rPr lang="en-US" altLang="zh-CN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charset="0"/>
              </a:rPr>
              <a:t>Press  《Esc 》to end.</a:t>
            </a:r>
            <a:endParaRPr lang="zh-CN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CDD8BD2-330B-D893-75E2-897D0495B21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10416480" y="6363826"/>
            <a:ext cx="177552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EFEE888-E86F-4FEC-BF58-12FAFDD552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131" y="1506748"/>
            <a:ext cx="5665218" cy="460138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A0E0C38-D908-4F9D-B7BF-1A19576759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73" y="1506748"/>
            <a:ext cx="5665218" cy="460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3087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CE85C0-510B-D63F-4412-C2E4496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3702825D-5772-55E2-214D-D399B224E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coolant temperature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DBD45-300A-42BE-9516-73EFBA2E4E9D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3085924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setting parameters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11424" y="1590135"/>
            <a:ext cx="4930078" cy="3643971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56" tIns="45728" rIns="91456" bIns="45728" numCol="1" anchor="t" anchorCtr="0" compatLnSpc="1"/>
          <a:lstStyle/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Filling Conditions)</a:t>
            </a:r>
          </a:p>
          <a:p>
            <a:pPr marL="342969" indent="-342969">
              <a:spcBef>
                <a:spcPct val="20000"/>
              </a:spcBef>
            </a:pPr>
            <a:endParaRPr lang="en-US" altLang="zh-TW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Mold temperature ):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Cavity)  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Core)    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TW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See the analysis results of cooling)</a:t>
            </a:r>
          </a:p>
          <a:p>
            <a:pPr eaLnBrk="0" hangingPunct="0">
              <a:spcBef>
                <a:spcPct val="50000"/>
              </a:spcBef>
              <a:defRPr/>
            </a:pPr>
            <a:endParaRPr lang="en-US" altLang="zh-TW" sz="140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Melt temperature):   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220.</a:t>
            </a:r>
            <a:r>
              <a:rPr lang="en-US" altLang="zh-TW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C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Injection time):  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DFKai-SB" panose="03000509000000000000" charset="-120"/>
              </a:rPr>
              <a:t> </a:t>
            </a:r>
            <a:r>
              <a:rPr lang="en-US" altLang="zh-CN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DFKai-SB" panose="03000509000000000000" charset="-120"/>
              </a:rPr>
              <a:t> 0.7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</a:p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endParaRPr lang="en-US" altLang="zh-TW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484250" y="1556792"/>
            <a:ext cx="4215574" cy="50015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56" tIns="45728" rIns="91456" bIns="45728" numCol="1" anchor="t" anchorCtr="0" compatLnSpc="1"/>
          <a:lstStyle/>
          <a:p>
            <a:pPr marL="342969" indent="-342969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TW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Filling and Packing curve)</a:t>
            </a:r>
            <a:endParaRPr lang="en-US" altLang="zh-TW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6520266" y="3865169"/>
            <a:ext cx="2715115" cy="33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保压曲线</a:t>
            </a:r>
            <a:r>
              <a:rPr lang="en-US" altLang="zh-CN" dirty="0">
                <a:solidFill>
                  <a:srgbClr val="FF0000"/>
                </a:solidFill>
              </a:rPr>
              <a:t>(Packing curve)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8F94227-722F-4810-8206-E57027B40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9645" y="1988572"/>
            <a:ext cx="6231117" cy="390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324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AC04BA-BBDC-B17C-2BAA-85672C59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DC4504EA-391C-B752-72BC-C92F0DEFB1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088232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flow rate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039820-A289-478B-B942-14280AEE5E19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15187723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A8AD41A-C8D8-720E-5490-304F3066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21DFB25D-14EC-AA25-7B87-6C63B9E29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520280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Reynolds number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A7548D-ACE3-4E3C-A653-FBA50563848D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6726396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565C3AD-C20A-4015-AFE5-91568706C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69F31700-E5B4-6D2C-3B88-BA865DAFF8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9" y="404664"/>
            <a:ext cx="2664296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metal temperature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0501FC-D407-4C05-92BB-5D83B944CDB2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35614280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9650E3B-B258-459C-A752-6548B904C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13">
            <a:extLst>
              <a:ext uri="{FF2B5EF4-FFF2-40B4-BE49-F238E27FC236}">
                <a16:creationId xmlns:a16="http://schemas.microsoft.com/office/drawing/2014/main" id="{D0CF7558-E364-7B40-3030-54E892908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168" y="404664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Time to reach ejection temp. / part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D5DF57-45EC-4168-B947-18E3A22D7AAB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24364257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907A6B4-5E0E-47A0-8C73-C10898136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D0CF7558-E364-7B40-3030-54E892908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6160" y="809832"/>
            <a:ext cx="3671937" cy="276999"/>
          </a:xfrm>
          <a:prstGeom prst="rect">
            <a:avLst/>
          </a:prstGeom>
          <a:solidFill>
            <a:srgbClr val="CCFFCC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Circuit heat removal efficiency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470B97-9F2C-4604-8A75-D6307A673399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40209198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7"/>
          <p:cNvSpPr>
            <a:spLocks noChangeArrowheads="1"/>
          </p:cNvSpPr>
          <p:nvPr/>
        </p:nvSpPr>
        <p:spPr bwMode="auto">
          <a:xfrm>
            <a:off x="7631068" y="496941"/>
            <a:ext cx="1456963" cy="26563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txBody>
          <a:bodyPr wrap="none" lIns="80181" tIns="40091" rIns="80181" bIns="40091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Temperature, part</a:t>
            </a:r>
            <a:endParaRPr kumimoji="0" lang="zh-CN" altLang="en-US" sz="1200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1507" name="Text Box 17"/>
          <p:cNvSpPr txBox="1">
            <a:spLocks noChangeArrowheads="1"/>
          </p:cNvSpPr>
          <p:nvPr/>
        </p:nvSpPr>
        <p:spPr bwMode="auto">
          <a:xfrm>
            <a:off x="335360" y="931610"/>
            <a:ext cx="2471666" cy="296386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mold temperature is 60 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21508" name="Text Box 17"/>
          <p:cNvSpPr txBox="1">
            <a:spLocks noChangeArrowheads="1"/>
          </p:cNvSpPr>
          <p:nvPr/>
        </p:nvSpPr>
        <p:spPr bwMode="auto">
          <a:xfrm>
            <a:off x="4524420" y="1069628"/>
            <a:ext cx="6324108" cy="61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The recommend T-mold range is 25.0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~107.6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400" dirty="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 the mold temperature is reasonable. Cooling sys is suitable on the surface.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968A23B-CA77-CBA4-5968-EC603D0C569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795CE6-D493-4A36-A67E-F896B8D89220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7149329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7"/>
          <p:cNvSpPr>
            <a:spLocks noChangeArrowheads="1"/>
          </p:cNvSpPr>
          <p:nvPr/>
        </p:nvSpPr>
        <p:spPr bwMode="auto">
          <a:xfrm>
            <a:off x="7631068" y="496941"/>
            <a:ext cx="1456963" cy="26563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txBody>
          <a:bodyPr wrap="none" lIns="80181" tIns="40091" rIns="80181" bIns="40091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Temperature, part</a:t>
            </a:r>
            <a:endParaRPr kumimoji="0" lang="zh-CN" altLang="en-US" sz="1200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968A23B-CA77-CBA4-5968-EC603D0C569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335360" y="931610"/>
            <a:ext cx="2471666" cy="296386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mold temperature is 60 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4524420" y="1069628"/>
            <a:ext cx="6324108" cy="61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158" tIns="40080" rIns="80158" bIns="4008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The recommend T-mold range is 25.0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300" b="1" dirty="0">
                <a:latin typeface="Arial" panose="020B0604020202020204" pitchFamily="34" charset="0"/>
              </a:rPr>
              <a:t> </a:t>
            </a:r>
            <a:r>
              <a:rPr kumimoji="0" lang="en-US" altLang="zh-CN" sz="1400" dirty="0">
                <a:latin typeface="Arial" panose="020B0604020202020204" pitchFamily="34" charset="0"/>
              </a:rPr>
              <a:t>~107.6</a:t>
            </a:r>
            <a:r>
              <a:rPr kumimoji="0" lang="en-US" altLang="zh-CN" sz="1300" dirty="0">
                <a:latin typeface="Arial" panose="020B0604020202020204" pitchFamily="34" charset="0"/>
              </a:rPr>
              <a:t>℃</a:t>
            </a:r>
            <a:r>
              <a:rPr kumimoji="0" lang="en-US" altLang="zh-CN" sz="1400" dirty="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50000"/>
              </a:spcBef>
            </a:pPr>
            <a:r>
              <a:rPr kumimoji="0" lang="en-US" altLang="zh-CN" sz="1400" dirty="0">
                <a:latin typeface="Arial" panose="020B0604020202020204" pitchFamily="34" charset="0"/>
              </a:rPr>
              <a:t> the mold temperature is reasonable. Cooling sys is suitable on the surface.</a:t>
            </a:r>
            <a:endParaRPr kumimoji="0"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29BA8D-575D-4E3B-9B1B-8BD311B1A6AA}"/>
              </a:ext>
            </a:extLst>
          </p:cNvPr>
          <p:cNvSpPr txBox="1"/>
          <p:nvPr/>
        </p:nvSpPr>
        <p:spPr>
          <a:xfrm>
            <a:off x="5667983" y="3044279"/>
            <a:ext cx="856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无</a:t>
            </a:r>
          </a:p>
        </p:txBody>
      </p:sp>
    </p:spTree>
    <p:extLst>
      <p:ext uri="{BB962C8B-B14F-4D97-AF65-F5344CB8AC3E}">
        <p14:creationId xmlns:p14="http://schemas.microsoft.com/office/powerpoint/2010/main" val="2590508908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1542678" y="977109"/>
            <a:ext cx="8899525" cy="328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879" tIns="40940" rIns="81879" bIns="40940">
            <a:spAutoFit/>
          </a:bodyPr>
          <a:lstStyle>
            <a:lvl1pPr marL="406400" indent="-4064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744538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74453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The result indicate</a:t>
            </a:r>
          </a:p>
          <a:p>
            <a:pPr marL="0" indent="0"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1.The filling is evenly  ,and no short shot of the picture shown  gates position.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2.The injection pressure is 22.52Mpa, </a:t>
            </a:r>
            <a:r>
              <a:rPr lang="en-US" altLang="zh-CN" dirty="0">
                <a:solidFill>
                  <a:schemeClr val="accent2"/>
                </a:solidFill>
                <a:sym typeface="+mn-ea"/>
              </a:rPr>
              <a:t>the pressure in the acceptable range </a:t>
            </a:r>
            <a:r>
              <a:rPr lang="en-US" altLang="zh-CN" dirty="0">
                <a:solidFill>
                  <a:schemeClr val="accent2"/>
                </a:solidFill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3.</a:t>
            </a:r>
            <a:r>
              <a:rPr kumimoji="0" lang="en-US" altLang="zh-CN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solidFill>
                  <a:schemeClr val="accent2"/>
                </a:solidFill>
              </a:rPr>
              <a:t>The difference of temperature front temp is less than  20℃ 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4. There is air traps on the ribs of the part surface.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5.</a:t>
            </a:r>
            <a:r>
              <a:rPr lang="en-US" altLang="zh-CN" dirty="0">
                <a:solidFill>
                  <a:schemeClr val="accent2"/>
                </a:solidFill>
                <a:ea typeface="Dotum" pitchFamily="34" charset="-127"/>
              </a:rPr>
              <a:t> </a:t>
            </a:r>
            <a:r>
              <a:rPr lang="en-US" altLang="zh-CN" dirty="0">
                <a:solidFill>
                  <a:schemeClr val="accent2"/>
                </a:solidFill>
              </a:rPr>
              <a:t>There is weld line  on  the hole edge of the part surface</a:t>
            </a:r>
            <a:r>
              <a:rPr lang="zh-CN" altLang="en-US" dirty="0">
                <a:solidFill>
                  <a:schemeClr val="accent2"/>
                </a:solidFill>
              </a:rPr>
              <a:t>.</a:t>
            </a:r>
            <a:endParaRPr lang="en-US" altLang="zh-CN" dirty="0">
              <a:solidFill>
                <a:schemeClr val="accent2"/>
              </a:solidFill>
              <a:ea typeface="Dotum" pitchFamily="34" charset="-127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</a:rPr>
              <a:t>6.Volumetric shrinkage is not </a:t>
            </a:r>
            <a:r>
              <a:rPr lang="zh-CN" altLang="en-US" dirty="0">
                <a:solidFill>
                  <a:schemeClr val="accent2"/>
                </a:solidFill>
              </a:rPr>
              <a:t>evenly</a:t>
            </a:r>
            <a:r>
              <a:rPr lang="en-US" altLang="zh-CN" dirty="0">
                <a:solidFill>
                  <a:schemeClr val="accent2"/>
                </a:solidFill>
              </a:rPr>
              <a:t> on the part surface.</a:t>
            </a:r>
            <a:r>
              <a:rPr lang="zh-CN" altLang="en-US" dirty="0">
                <a:solidFill>
                  <a:schemeClr val="accent2"/>
                </a:solidFill>
              </a:rPr>
              <a:t> </a:t>
            </a:r>
          </a:p>
          <a:p>
            <a:pPr eaLnBrk="1" hangingPunct="1"/>
            <a:r>
              <a:rPr lang="en-US" altLang="zh-CN" dirty="0">
                <a:solidFill>
                  <a:schemeClr val="accent2"/>
                </a:solidFill>
              </a:rPr>
              <a:t>7.  The total deflection is 0.70mm.</a:t>
            </a:r>
            <a:r>
              <a:rPr lang="zh-CN" altLang="en-US" dirty="0">
                <a:solidFill>
                  <a:schemeClr val="accent2"/>
                </a:solidFill>
              </a:rPr>
              <a:t> </a:t>
            </a:r>
            <a:endParaRPr lang="en-US" altLang="zh-CN" dirty="0"/>
          </a:p>
          <a:p>
            <a:pPr eaLnBrk="1" hangingPunct="1"/>
            <a:endParaRPr lang="en-US" altLang="zh-CN" dirty="0">
              <a:solidFill>
                <a:schemeClr val="accent2"/>
              </a:solidFill>
            </a:endParaRPr>
          </a:p>
          <a:p>
            <a:pPr eaLnBrk="1" hangingPunct="1"/>
            <a:r>
              <a:rPr lang="en-US" altLang="zh-CN" dirty="0">
                <a:solidFill>
                  <a:schemeClr val="accent2"/>
                </a:solidFill>
              </a:rPr>
              <a:t>Analysis result as below</a:t>
            </a:r>
          </a:p>
        </p:txBody>
      </p:sp>
      <p:graphicFrame>
        <p:nvGraphicFramePr>
          <p:cNvPr id="117797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948497"/>
              </p:ext>
            </p:extLst>
          </p:nvPr>
        </p:nvGraphicFramePr>
        <p:xfrm>
          <a:off x="1543051" y="4997451"/>
          <a:ext cx="9096375" cy="1020728"/>
        </p:xfrm>
        <a:graphic>
          <a:graphicData uri="http://schemas.openxmlformats.org/drawingml/2006/table">
            <a:tbl>
              <a:tblPr/>
              <a:tblGrid>
                <a:gridCol w="1021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03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5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827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018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5663"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fill time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inject pressure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Max. clamp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X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Y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Warpage Z direction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5065"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0.7642Sec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22.52</a:t>
                      </a: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Mpa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54.9 </a:t>
                      </a:r>
                      <a:r>
                        <a:rPr kumimoji="0" lang="en-US" altLang="zh-CN" sz="13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tonne</a:t>
                      </a:r>
                      <a:endParaRPr kumimoji="0" lang="en-US" altLang="zh-CN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  -0.38~0.32mm 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-0.51~0.54mm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3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-0.17~0.37mm </a:t>
                      </a:r>
                    </a:p>
                  </a:txBody>
                  <a:tcPr marL="81755" marR="81755" marT="41008" marB="41008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 Box 4">
            <a:extLst>
              <a:ext uri="{FF2B5EF4-FFF2-40B4-BE49-F238E27FC236}">
                <a16:creationId xmlns:a16="http://schemas.microsoft.com/office/drawing/2014/main" id="{83B3E474-1D59-6275-EDCB-109DE100E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6160" y="332656"/>
            <a:ext cx="4525284" cy="400110"/>
          </a:xfrm>
          <a:prstGeom prst="rect">
            <a:avLst/>
          </a:prstGeom>
          <a:solidFill>
            <a:srgbClr val="66FFFF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MFR Summary + conclusion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04FED0D-8A52-4E13-F7C0-4A5399D74ED6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06992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Molding setting parameters 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820460" y="3555536"/>
            <a:ext cx="2224473" cy="29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  <a:ea typeface="宋体" charset="-122"/>
              </a:rPr>
              <a:t>Process Setup  </a:t>
            </a:r>
            <a:endParaRPr lang="zh-CN" altLang="en-US" sz="1400" dirty="0">
              <a:solidFill>
                <a:srgbClr val="0000FF"/>
              </a:solidFill>
              <a:ea typeface="宋体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666444" y="1662798"/>
            <a:ext cx="5249186" cy="29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  <a:ea typeface="宋体" charset="-122"/>
              </a:rPr>
              <a:t>Part Details and Tool Description </a:t>
            </a:r>
            <a:endParaRPr lang="zh-CN" altLang="en-US" sz="1400" dirty="0">
              <a:solidFill>
                <a:srgbClr val="0000FF"/>
              </a:solidFill>
              <a:ea typeface="宋体" charset="-122"/>
            </a:endParaRPr>
          </a:p>
        </p:txBody>
      </p:sp>
      <p:graphicFrame>
        <p:nvGraphicFramePr>
          <p:cNvPr id="6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701383"/>
              </p:ext>
            </p:extLst>
          </p:nvPr>
        </p:nvGraphicFramePr>
        <p:xfrm>
          <a:off x="1633101" y="2002601"/>
          <a:ext cx="7545470" cy="1367472"/>
        </p:xfrm>
        <a:graphic>
          <a:graphicData uri="http://schemas.openxmlformats.org/drawingml/2006/table">
            <a:tbl>
              <a:tblPr/>
              <a:tblGrid>
                <a:gridCol w="3819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5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1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Part Name: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47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lang="en-US" altLang="zh-CN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sym typeface="+mn-ea"/>
                        </a:rPr>
                        <a:t>Y Housing NB5 RL</a:t>
                      </a:r>
                    </a:p>
                    <a:p>
                      <a:pPr marL="0" marR="0" lvl="0" indent="0" algn="ctr" defTabSz="7747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lang="en-US" altLang="zh-CN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sym typeface="+mn-ea"/>
                        </a:rPr>
                        <a:t>Y Housing NB5 RR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Part Volume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45.11 cm^3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 Nominal Wall Thickness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1.8 mm</a:t>
                      </a: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4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Tool Description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2*2cavities</a:t>
                      </a:r>
                    </a:p>
                  </a:txBody>
                  <a:tcPr marL="81806" marR="81806" marT="31342" marB="313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789457"/>
              </p:ext>
            </p:extLst>
          </p:nvPr>
        </p:nvGraphicFramePr>
        <p:xfrm>
          <a:off x="1615635" y="3904868"/>
          <a:ext cx="7565752" cy="2219841"/>
        </p:xfrm>
        <a:graphic>
          <a:graphicData uri="http://schemas.openxmlformats.org/drawingml/2006/table">
            <a:tbl>
              <a:tblPr/>
              <a:tblGrid>
                <a:gridCol w="3788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7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Material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0" hangingPunct="0">
                        <a:defRPr/>
                      </a:pPr>
                      <a:r>
                        <a:rPr lang="en-US" altLang="zh-CN" sz="1000" dirty="0">
                          <a:ea typeface="宋体" charset="-122"/>
                          <a:cs typeface="Arial" charset="0"/>
                        </a:rPr>
                        <a:t>A5132T-TD PP+20%TD</a:t>
                      </a:r>
                      <a:endParaRPr lang="de-DE" altLang="zh-CN" sz="1000" kern="0" dirty="0">
                        <a:solidFill>
                          <a:schemeClr val="tx2"/>
                        </a:solidFill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Injection time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0.7642 s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Material temp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220[</a:t>
                      </a:r>
                      <a:r>
                        <a:rPr kumimoji="0" lang="en-US" altLang="zh-CN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deg.c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]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9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Mold temp </a:t>
                      </a:r>
                      <a:endParaRPr kumimoji="0" lang="zh-C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40 [</a:t>
                      </a:r>
                      <a:r>
                        <a:rPr kumimoji="0" lang="en-US" altLang="zh-CN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deg.c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]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4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Velocity/Pressure Transfer (% volume) 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98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 %</a:t>
                      </a:r>
                      <a:endParaRPr kumimoji="0" lang="en-US" altLang="zh-C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Packing Pressure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35+28MPa/ 5+5s</a:t>
                      </a: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3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Project Area </a:t>
                      </a:r>
                      <a:endParaRPr kumimoji="0" lang="zh-CN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方正姚体" pitchFamily="2" charset="-122"/>
                        </a:rPr>
                        <a:t>164.80 m^2</a:t>
                      </a:r>
                      <a:endParaRPr kumimoji="0" lang="en-US" altLang="zh-CN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81806" marR="81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Rectangle 56"/>
          <p:cNvSpPr>
            <a:spLocks noChangeArrowheads="1"/>
          </p:cNvSpPr>
          <p:nvPr/>
        </p:nvSpPr>
        <p:spPr bwMode="auto">
          <a:xfrm>
            <a:off x="1666444" y="1285845"/>
            <a:ext cx="1984720" cy="47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282" tIns="40641" rIns="81282" bIns="40641" anchor="ctr"/>
          <a:lstStyle/>
          <a:p>
            <a:pPr eaLnBrk="0" hangingPunct="0"/>
            <a:r>
              <a:rPr lang="en-US" altLang="zh-CN" sz="1400" dirty="0">
                <a:ea typeface="宋体" charset="-122"/>
              </a:rPr>
              <a:t>Part</a:t>
            </a:r>
            <a:r>
              <a:rPr lang="zh-CN" altLang="en-US" sz="1400" dirty="0">
                <a:ea typeface="宋体" charset="-122"/>
              </a:rPr>
              <a:t>、</a:t>
            </a:r>
            <a:r>
              <a:rPr lang="en-GB" altLang="en-US" sz="1400" dirty="0"/>
              <a:t>Tool</a:t>
            </a:r>
            <a:r>
              <a:rPr lang="zh-CN" altLang="en-US" sz="1400" dirty="0">
                <a:ea typeface="宋体" charset="-122"/>
              </a:rPr>
              <a:t>、</a:t>
            </a:r>
            <a:r>
              <a:rPr lang="en-GB" altLang="en-US" sz="1400" dirty="0"/>
              <a:t>Setup</a:t>
            </a:r>
            <a:endParaRPr lang="en-US" altLang="zh-CN" sz="1400" dirty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8384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F0EB3B4-0199-4D4E-9F55-C712A9ACC1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1249" y="2832319"/>
            <a:ext cx="2066925" cy="223837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6477CCC-94D3-4C84-8EC2-CA37CB5D7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588" y="1786902"/>
            <a:ext cx="4181475" cy="3790950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397B53-4D7A-7674-FE91-B436EA72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7816C34-37B0-B969-99D3-905ABF62E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9759" y="-20862"/>
            <a:ext cx="2664296" cy="93871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Molding setting runner system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hot runner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runner </a:t>
            </a:r>
          </a:p>
          <a:p>
            <a:pPr>
              <a:spcBef>
                <a:spcPct val="50000"/>
              </a:spcBef>
            </a:pPr>
            <a:r>
              <a:rPr lang="en-US" altLang="zh-CN" sz="1000" dirty="0">
                <a:solidFill>
                  <a:schemeClr val="tx1"/>
                </a:solidFill>
                <a:latin typeface="Arial Black" pitchFamily="34" charset="0"/>
              </a:rPr>
              <a:t>Ø injection point  </a:t>
            </a:r>
          </a:p>
        </p:txBody>
      </p:sp>
      <p:sp>
        <p:nvSpPr>
          <p:cNvPr id="19" name="矩形 18"/>
          <p:cNvSpPr/>
          <p:nvPr/>
        </p:nvSpPr>
        <p:spPr>
          <a:xfrm>
            <a:off x="5448017" y="1479125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dk1"/>
                </a:solidFill>
              </a:rPr>
              <a:t>Hot runner with tip-gate</a:t>
            </a:r>
            <a:endParaRPr lang="zh-CN" altLang="en-US" sz="1400" b="1" dirty="0">
              <a:solidFill>
                <a:schemeClr val="dk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833773" y="3121470"/>
            <a:ext cx="3074732" cy="2044371"/>
            <a:chOff x="6151242" y="2707384"/>
            <a:chExt cx="2564749" cy="2044371"/>
          </a:xfrm>
        </p:grpSpPr>
        <p:sp>
          <p:nvSpPr>
            <p:cNvPr id="24" name="TextBox 13"/>
            <p:cNvSpPr txBox="1">
              <a:spLocks noChangeArrowheads="1"/>
            </p:cNvSpPr>
            <p:nvPr/>
          </p:nvSpPr>
          <p:spPr bwMode="auto">
            <a:xfrm>
              <a:off x="6254194" y="4485013"/>
              <a:ext cx="1741114" cy="266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1282" tIns="40641" rIns="81282" bIns="40641">
              <a:spAutoFit/>
            </a:bodyPr>
            <a:lstStyle/>
            <a:p>
              <a:r>
                <a:rPr lang="en-US" altLang="zh-CN" sz="1200" dirty="0">
                  <a:ea typeface="宋体" charset="-122"/>
                </a:rPr>
                <a:t>The hot gate:</a:t>
              </a:r>
              <a:r>
                <a:rPr lang="en-US" altLang="zh-CN" sz="1200" dirty="0"/>
                <a:t>Ø1.5</a:t>
              </a:r>
              <a:endParaRPr lang="en-US" altLang="zh-CN" sz="1200" dirty="0">
                <a:ea typeface="宋体" charset="-122"/>
              </a:endParaRPr>
            </a:p>
          </p:txBody>
        </p:sp>
        <p:cxnSp>
          <p:nvCxnSpPr>
            <p:cNvPr id="25" name="直接箭头连接符 24"/>
            <p:cNvCxnSpPr>
              <a:cxnSpLocks/>
            </p:cNvCxnSpPr>
            <p:nvPr/>
          </p:nvCxnSpPr>
          <p:spPr>
            <a:xfrm flipV="1">
              <a:off x="7406601" y="2707384"/>
              <a:ext cx="1309390" cy="536129"/>
            </a:xfrm>
            <a:prstGeom prst="straightConnector1">
              <a:avLst/>
            </a:prstGeom>
            <a:ln>
              <a:solidFill>
                <a:srgbClr val="EC0AE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13"/>
            <p:cNvSpPr txBox="1">
              <a:spLocks noChangeArrowheads="1"/>
            </p:cNvSpPr>
            <p:nvPr/>
          </p:nvSpPr>
          <p:spPr bwMode="auto">
            <a:xfrm>
              <a:off x="6151242" y="3270679"/>
              <a:ext cx="1859199" cy="2667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1282" tIns="40641" rIns="81282" bIns="40641">
              <a:spAutoFit/>
            </a:bodyPr>
            <a:lstStyle/>
            <a:p>
              <a:r>
                <a:rPr lang="en-US" altLang="zh-CN" sz="1200" dirty="0">
                  <a:ea typeface="宋体" charset="-122"/>
                </a:rPr>
                <a:t>The hot runner:</a:t>
              </a:r>
              <a:r>
                <a:rPr lang="en-US" altLang="zh-CN" sz="1200" dirty="0"/>
                <a:t>Ø10</a:t>
              </a:r>
              <a:r>
                <a:rPr lang="en-US" altLang="zh-CN" sz="1200" dirty="0">
                  <a:ea typeface="宋体" charset="-122"/>
                </a:rPr>
                <a:t>mm</a:t>
              </a:r>
            </a:p>
          </p:txBody>
        </p:sp>
        <p:cxnSp>
          <p:nvCxnSpPr>
            <p:cNvPr id="27" name="直接箭头连接符 26"/>
            <p:cNvCxnSpPr>
              <a:cxnSpLocks/>
            </p:cNvCxnSpPr>
            <p:nvPr/>
          </p:nvCxnSpPr>
          <p:spPr>
            <a:xfrm flipV="1">
              <a:off x="7274625" y="3748044"/>
              <a:ext cx="1441366" cy="736969"/>
            </a:xfrm>
            <a:prstGeom prst="straightConnector1">
              <a:avLst/>
            </a:prstGeom>
            <a:ln>
              <a:solidFill>
                <a:srgbClr val="EC0AE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28">
            <a:extLst>
              <a:ext uri="{FF2B5EF4-FFF2-40B4-BE49-F238E27FC236}">
                <a16:creationId xmlns:a16="http://schemas.microsoft.com/office/drawing/2014/main" id="{07C871A1-E80A-4D12-979B-4EAAFB46AC70}"/>
              </a:ext>
            </a:extLst>
          </p:cNvPr>
          <p:cNvSpPr txBox="1"/>
          <p:nvPr/>
        </p:nvSpPr>
        <p:spPr>
          <a:xfrm>
            <a:off x="4279093" y="2953413"/>
            <a:ext cx="1168924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G3(64,45)</a:t>
            </a:r>
            <a:endParaRPr lang="zh-CN" altLang="en-US" sz="1200" dirty="0"/>
          </a:p>
        </p:txBody>
      </p:sp>
      <p:sp>
        <p:nvSpPr>
          <p:cNvPr id="21" name="文本框 28">
            <a:extLst>
              <a:ext uri="{FF2B5EF4-FFF2-40B4-BE49-F238E27FC236}">
                <a16:creationId xmlns:a16="http://schemas.microsoft.com/office/drawing/2014/main" id="{877D781A-0D96-4CAB-A8DB-B3263B71A314}"/>
              </a:ext>
            </a:extLst>
          </p:cNvPr>
          <p:cNvSpPr txBox="1"/>
          <p:nvPr/>
        </p:nvSpPr>
        <p:spPr>
          <a:xfrm>
            <a:off x="4279093" y="4162131"/>
            <a:ext cx="1168924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G4(64,-45)</a:t>
            </a:r>
            <a:endParaRPr lang="zh-CN" altLang="en-US" sz="1200" dirty="0"/>
          </a:p>
        </p:txBody>
      </p:sp>
      <p:sp>
        <p:nvSpPr>
          <p:cNvPr id="22" name="文本框 28">
            <a:extLst>
              <a:ext uri="{FF2B5EF4-FFF2-40B4-BE49-F238E27FC236}">
                <a16:creationId xmlns:a16="http://schemas.microsoft.com/office/drawing/2014/main" id="{F1A0968E-4FB4-45AF-BD79-DBAFC10CCF3E}"/>
              </a:ext>
            </a:extLst>
          </p:cNvPr>
          <p:cNvSpPr txBox="1"/>
          <p:nvPr/>
        </p:nvSpPr>
        <p:spPr>
          <a:xfrm>
            <a:off x="944223" y="4232775"/>
            <a:ext cx="1168924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G1(-64,-45)</a:t>
            </a:r>
            <a:endParaRPr lang="zh-CN" altLang="en-US" sz="1200" dirty="0"/>
          </a:p>
        </p:txBody>
      </p:sp>
      <p:sp>
        <p:nvSpPr>
          <p:cNvPr id="28" name="文本框 28">
            <a:extLst>
              <a:ext uri="{FF2B5EF4-FFF2-40B4-BE49-F238E27FC236}">
                <a16:creationId xmlns:a16="http://schemas.microsoft.com/office/drawing/2014/main" id="{D3F4FB45-DEE5-4D00-9B5C-B1EB0FE68E48}"/>
              </a:ext>
            </a:extLst>
          </p:cNvPr>
          <p:cNvSpPr txBox="1"/>
          <p:nvPr/>
        </p:nvSpPr>
        <p:spPr>
          <a:xfrm>
            <a:off x="1008093" y="2982971"/>
            <a:ext cx="1168924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/>
              <a:t>G2(-64,45)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86168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FB36499-F02A-4BD2-8C2A-D59299DE9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2820-E670-4D7C-8979-A64DB57FAADC}" type="datetime1">
              <a:rPr lang="zh-CN" altLang="de-DE" smtClean="0"/>
              <a:pPr/>
              <a:t>2025/11/11</a:t>
            </a:fld>
            <a:endParaRPr lang="zh-CN" altLang="zh-CN"/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9AF18A33-5092-557F-C4DB-F4E463113F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6" y="947159"/>
            <a:ext cx="4464496" cy="400110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Arial Black" pitchFamily="34" charset="0"/>
              </a:rPr>
              <a:t>Content FILL+PACK (minimum)</a:t>
            </a:r>
            <a:endParaRPr lang="en-US" altLang="zh-CN" sz="11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C7AA712E-1494-8276-3792-3CDE0E024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00871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1. Fill time SHADED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ED7A70A5-2E2A-F12B-D5C9-38A3722C3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347269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2. Fill time CONTOUR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6A9B2DC2-2E76-709B-FF18-4307FFF984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168582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3. Pressure X/Y plot 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967148C7-AEFE-D05B-D0D9-63B0A8193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018802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4. Pressure at V/P switchover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1FF806DB-4A15-3AE4-15CE-4E0A5C288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351780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5. Temperature at flow front 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399EB9BC-9DB3-C15E-2564-E0DDCD0FC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2687962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6. Temperature / Bulk temperature 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3CF6B734-D15B-7F1A-C333-ABC26A42F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024144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7. Volumetric shrinkage </a:t>
            </a:r>
          </a:p>
        </p:txBody>
      </p:sp>
      <p:sp>
        <p:nvSpPr>
          <p:cNvPr id="12" name="Text Box 4">
            <a:extLst>
              <a:ext uri="{FF2B5EF4-FFF2-40B4-BE49-F238E27FC236}">
                <a16:creationId xmlns:a16="http://schemas.microsoft.com/office/drawing/2014/main" id="{0B6FEF2C-B2A5-2F6D-4D52-A57F3C8E2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359496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8. Time to reach ejection temperature </a:t>
            </a:r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id="{9795D409-1DC0-6C37-15E1-504B2342C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3704633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9. Frozen layer fraction </a:t>
            </a:r>
          </a:p>
        </p:txBody>
      </p:sp>
      <p:sp>
        <p:nvSpPr>
          <p:cNvPr id="14" name="Text Box 4">
            <a:extLst>
              <a:ext uri="{FF2B5EF4-FFF2-40B4-BE49-F238E27FC236}">
                <a16:creationId xmlns:a16="http://schemas.microsoft.com/office/drawing/2014/main" id="{7E11BD58-8FAD-5060-9EFB-7FE538309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049770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10. Clamp force XY plot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A0C74168-776B-A008-CBDC-2D8D6ACF7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387458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11. Share rate and stress</a:t>
            </a:r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C63CDE0B-7A54-7F9B-7567-A0F564EB9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4725146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12. Sink mark depth (mm)</a:t>
            </a:r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A7F146A7-57B3-BAA5-A0AB-7EF5515DF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5097813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13. Air traps </a:t>
            </a:r>
          </a:p>
        </p:txBody>
      </p:sp>
      <p:sp>
        <p:nvSpPr>
          <p:cNvPr id="18" name="Text Box 4">
            <a:extLst>
              <a:ext uri="{FF2B5EF4-FFF2-40B4-BE49-F238E27FC236}">
                <a16:creationId xmlns:a16="http://schemas.microsoft.com/office/drawing/2014/main" id="{C5726B89-E5C7-9F4A-3347-F19C5BB34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3" y="5459819"/>
            <a:ext cx="3384376" cy="276999"/>
          </a:xfrm>
          <a:prstGeom prst="rect">
            <a:avLst/>
          </a:prstGeom>
          <a:solidFill>
            <a:schemeClr val="accent5"/>
          </a:solidFill>
          <a:ln w="12700">
            <a:solidFill>
              <a:srgbClr val="96969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tx1"/>
                </a:solidFill>
                <a:latin typeface="Arial Black" pitchFamily="34" charset="0"/>
              </a:rPr>
              <a:t>14. Weld lines </a:t>
            </a:r>
          </a:p>
        </p:txBody>
      </p:sp>
    </p:spTree>
    <p:extLst>
      <p:ext uri="{BB962C8B-B14F-4D97-AF65-F5344CB8AC3E}">
        <p14:creationId xmlns:p14="http://schemas.microsoft.com/office/powerpoint/2010/main" val="1962249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727097" y="933205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4D1089B-3696-44A8-2CFA-9717C005ADF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909B552-7EA8-424C-BA3F-A97BBF5D68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374" y="1518959"/>
            <a:ext cx="5507965" cy="453462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4743954-D9B8-4E38-8F12-49C9147613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2351" y="1518959"/>
            <a:ext cx="5507965" cy="453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19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586459" y="929917"/>
            <a:ext cx="2815981" cy="482059"/>
          </a:xfrm>
          <a:prstGeom prst="rect">
            <a:avLst/>
          </a:prstGeom>
          <a:noFill/>
          <a:ln w="12700">
            <a:solidFill>
              <a:srgbClr val="3366FF"/>
            </a:solidFill>
            <a:miter lim="800000"/>
            <a:headEnd type="none" w="med" len="lg"/>
            <a:tailEnd type="none" w="med" len="lg"/>
          </a:ln>
        </p:spPr>
        <p:txBody>
          <a:bodyPr lIns="81261" tIns="40630" rIns="81261" bIns="4063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flow is balance , and no short shot occur on this condition.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163677" y="467870"/>
            <a:ext cx="1324811" cy="32487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81261" tIns="40630" rIns="81261" bIns="40630" anchor="ctr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TW" sz="1200" b="1" dirty="0">
                <a:solidFill>
                  <a:schemeClr val="tx1"/>
                </a:solidFill>
                <a:ea typeface="DFKai-SB" pitchFamily="65" charset="-120"/>
              </a:rPr>
              <a:t>Fill Time 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43D4E05-90BB-32F2-2E28-A42F128CEA8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095317" y="6264275"/>
            <a:ext cx="2844800" cy="476250"/>
          </a:xfrm>
          <a:noFill/>
        </p:spPr>
        <p:txBody>
          <a:bodyPr/>
          <a:lstStyle/>
          <a:p>
            <a:fld id="{0580E526-6011-491E-A75E-8C1106440C96}" type="datetime1">
              <a:rPr lang="zh-CN" altLang="de-DE" smtClean="0"/>
              <a:pPr/>
              <a:t>2025/11/11</a:t>
            </a:fld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E631DCC-ADDC-4792-9B32-A03C85B139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990" y="1596281"/>
            <a:ext cx="5455803" cy="449168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4306DBE-E1F3-427D-9131-B190A3D1BC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5208" y="1596283"/>
            <a:ext cx="5455801" cy="449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537734"/>
      </p:ext>
    </p:extLst>
  </p:cSld>
  <p:clrMapOvr>
    <a:masterClrMapping/>
  </p:clrMapOvr>
</p:sld>
</file>

<file path=ppt/theme/theme1.xml><?xml version="1.0" encoding="utf-8"?>
<a:theme xmlns:a="http://schemas.openxmlformats.org/drawingml/2006/main" name="W10249408-(JSY-765)">
  <a:themeElements>
    <a:clrScheme name="W10249408-(JSY-765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10249408-(JSY-765)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W10249408-(JSY-765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W10249408-(JSY-765)</Template>
  <TotalTime>939</TotalTime>
  <Words>1313</Words>
  <Application>Microsoft Office PowerPoint</Application>
  <PresentationFormat>宽屏</PresentationFormat>
  <Paragraphs>263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9" baseType="lpstr">
      <vt:lpstr>Arial Unicode MS</vt:lpstr>
      <vt:lpstr>DFKai-SB</vt:lpstr>
      <vt:lpstr>Dotum</vt:lpstr>
      <vt:lpstr>굴림</vt:lpstr>
      <vt:lpstr>PMingLiU</vt:lpstr>
      <vt:lpstr>宋体</vt:lpstr>
      <vt:lpstr>微软雅黑</vt:lpstr>
      <vt:lpstr>Arial</vt:lpstr>
      <vt:lpstr>Arial Black</vt:lpstr>
      <vt:lpstr>Calibri</vt:lpstr>
      <vt:lpstr>Wingdings</vt:lpstr>
      <vt:lpstr>W10249408-(JSY-765)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peter guan</cp:lastModifiedBy>
  <cp:revision>1037</cp:revision>
  <dcterms:created xsi:type="dcterms:W3CDTF">2009-10-12T02:20:24Z</dcterms:created>
  <dcterms:modified xsi:type="dcterms:W3CDTF">2025-11-11T12:26:33Z</dcterms:modified>
</cp:coreProperties>
</file>