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rgbClr val="0000FF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B2B2B2"/>
    <a:srgbClr val="5F5F5F"/>
    <a:srgbClr val="000099"/>
    <a:srgbClr val="292929"/>
    <a:srgbClr val="4D4D4D"/>
    <a:srgbClr val="0099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26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-199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7848732-5F78-497F-BF1F-9E6F3389368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559300-1372-496A-BAD9-DFB05481C176}" type="datetime1">
              <a:rPr lang="zh-CN" altLang="de-DE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55B7AEF3-0046-483C-814D-2E993286A248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CFB91F-2116-473C-873B-231CC4AB27FA}" type="datetime1">
              <a:rPr lang="zh-CN" altLang="de-DE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1E2A76FE-D7C5-414B-83B0-EF78AEACEC02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51A01F-30EB-465D-A4FA-D03FF7434464}" type="datetime1">
              <a:rPr lang="zh-CN" altLang="de-DE"/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B461F62E-2E7C-4182-90BD-F4AFEAD56944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73C2C8-B631-4A20-B78E-9C9FEAD36837}" type="datetime1">
              <a:rPr lang="zh-CN" altLang="de-DE"/>
            </a:fld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DD1B1A2F-FE57-48AC-9332-476725BC2CCA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F2B158-8B33-4C85-AD50-2638F91C4A13}" type="datetime1">
              <a:rPr lang="zh-CN" altLang="de-DE"/>
            </a:fld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500A2B24-44EB-4723-A1F9-2FA5CF20C91F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BC2554-F870-4A08-A1C3-34A0352C7FE6}" type="datetime1">
              <a:rPr lang="zh-CN" altLang="de-DE"/>
            </a:fld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E845B4C9-1983-45C7-B1E1-15931573A206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5F1267-7E44-4787-8237-46EA7EE3B425}" type="datetime1">
              <a:rPr lang="zh-CN" altLang="de-DE"/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B47AAD2E-8827-4426-B624-FBB371AF10C2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D86719-B1D8-44BE-B404-483BF05E5B85}" type="datetime1">
              <a:rPr lang="zh-CN" altLang="de-DE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3AAFEAFC-7D3C-45C8-B2D7-223DD88C08B2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76C578-B039-4440-93BC-93558C33A662}" type="datetime1">
              <a:rPr lang="zh-CN" altLang="de-DE"/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 </a:t>
            </a:r>
            <a:fld id="{99623990-8177-4A63-A14D-83A8A4CBF987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908720"/>
          </a:xfrm>
          <a:prstGeom prst="rect">
            <a:avLst/>
          </a:prstGeom>
          <a:solidFill>
            <a:srgbClr val="969696">
              <a:alpha val="43000"/>
            </a:srgbClr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6173788"/>
            <a:ext cx="9144000" cy="684212"/>
          </a:xfrm>
          <a:prstGeom prst="rect">
            <a:avLst/>
          </a:prstGeom>
          <a:solidFill>
            <a:srgbClr val="969696">
              <a:alpha val="12000"/>
            </a:srgbClr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21488" y="626427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99"/>
                </a:solidFill>
              </a:defRPr>
            </a:lvl1pPr>
          </a:lstStyle>
          <a:p>
            <a:fld id="{4EB2FB86-019D-4692-9680-51D4C71C831A}" type="datetime1">
              <a:rPr lang="zh-CN" altLang="de-DE"/>
            </a:fld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32138" y="626427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>
                <a:solidFill>
                  <a:srgbClr val="000099"/>
                </a:solidFill>
              </a:defRPr>
            </a:lvl1pPr>
          </a:lstStyle>
          <a:p>
            <a:pPr>
              <a:defRPr/>
            </a:pPr>
            <a:r>
              <a:rPr lang="en-US" altLang="zh-CN"/>
              <a:t>P </a:t>
            </a:r>
            <a:fld id="{91516132-7336-442B-8B90-FA61219AA241}" type="slidenum">
              <a:rPr lang="en-US" altLang="zh-CN"/>
            </a:fld>
            <a:r>
              <a:rPr lang="en-US" altLang="zh-CN"/>
              <a:t>/6</a:t>
            </a:r>
            <a:endParaRPr lang="en-US" altLang="zh-CN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144463" y="6264275"/>
            <a:ext cx="269875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defRPr/>
            </a:pPr>
            <a:r>
              <a:rPr lang="en-US" altLang="zh-CN" sz="1400" dirty="0">
                <a:solidFill>
                  <a:srgbClr val="000099"/>
                </a:solidFill>
              </a:rPr>
              <a:t>Kneißl Georg</a:t>
            </a:r>
            <a:endParaRPr lang="en-US" altLang="zh-CN" sz="1400" dirty="0">
              <a:solidFill>
                <a:srgbClr val="000099"/>
              </a:solidFill>
            </a:endParaRPr>
          </a:p>
        </p:txBody>
      </p:sp>
      <p:sp>
        <p:nvSpPr>
          <p:cNvPr id="1046" name="Rectangle 22"/>
          <p:cNvSpPr>
            <a:spLocks noChangeArrowheads="1"/>
          </p:cNvSpPr>
          <p:nvPr userDrawn="1"/>
        </p:nvSpPr>
        <p:spPr bwMode="auto">
          <a:xfrm>
            <a:off x="1187624" y="188640"/>
            <a:ext cx="1824038" cy="5572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altLang="zh-CN" sz="2500" i="1" dirty="0">
                <a:solidFill>
                  <a:srgbClr val="B2B2B2"/>
                </a:solidFill>
                <a:latin typeface="Arial Black" panose="020B0A04020102020204" pitchFamily="34" charset="0"/>
              </a:rPr>
              <a:t>DFM</a:t>
            </a:r>
            <a:r>
              <a:rPr lang="en-US" altLang="zh-CN" sz="2000" i="1" dirty="0">
                <a:solidFill>
                  <a:srgbClr val="B2B2B2"/>
                </a:solidFill>
                <a:latin typeface="Arial Black" panose="020B0A04020102020204" pitchFamily="34" charset="0"/>
              </a:rPr>
              <a:t> </a:t>
            </a:r>
            <a:endParaRPr lang="en-US" altLang="zh-CN" sz="2000" i="1" dirty="0">
              <a:solidFill>
                <a:srgbClr val="B2B2B2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Grafik 11" descr="Logo_S+W.gif"/>
          <p:cNvPicPr>
            <a:picLocks noChangeAspect="1"/>
          </p:cNvPicPr>
          <p:nvPr userDrawn="1"/>
        </p:nvPicPr>
        <p:blipFill>
          <a:blip r:embed="rId10" cstate="print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67544" y="116632"/>
            <a:ext cx="792088" cy="65306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C2554-F870-4A08-A1C3-34A0352C7FE6}" type="datetime1">
              <a:rPr lang="zh-CN" altLang="de-DE" smtClean="0"/>
            </a:fld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 </a:t>
            </a:r>
            <a:fld id="{E845B4C9-1983-45C7-B1E1-15931573A206}" type="slidenum">
              <a:rPr lang="en-US" altLang="zh-CN" smtClean="0"/>
            </a:fld>
            <a:r>
              <a:rPr lang="en-US" altLang="zh-CN" smtClean="0"/>
              <a:t>/6</a:t>
            </a:r>
            <a:endParaRPr lang="en-US" altLang="zh-CN"/>
          </a:p>
        </p:txBody>
      </p:sp>
      <p:pic>
        <p:nvPicPr>
          <p:cNvPr id="4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3353087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>
            <p:custDataLst>
              <p:tags r:id="rId3"/>
            </p:custDataLst>
          </p:nvPr>
        </p:nvSpPr>
        <p:spPr>
          <a:xfrm>
            <a:off x="107315" y="5157470"/>
            <a:ext cx="3794760" cy="65405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endParaRPr lang="en-US" altLang="zh-CN" dirty="0"/>
          </a:p>
        </p:txBody>
      </p:sp>
      <p:pic>
        <p:nvPicPr>
          <p:cNvPr id="7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1052736"/>
            <a:ext cx="3354419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0" name="直接箭头连接符 29"/>
          <p:cNvCxnSpPr/>
          <p:nvPr>
            <p:custDataLst>
              <p:tags r:id="rId6"/>
            </p:custDataLst>
          </p:nvPr>
        </p:nvCxnSpPr>
        <p:spPr bwMode="auto">
          <a:xfrm flipH="1" flipV="1">
            <a:off x="5292080" y="3356992"/>
            <a:ext cx="1656184" cy="1728192"/>
          </a:xfrm>
          <a:prstGeom prst="straightConnector1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</p:spPr>
      </p:cxnSp>
      <p:cxnSp>
        <p:nvCxnSpPr>
          <p:cNvPr id="39" name="直接箭头连接符 38"/>
          <p:cNvCxnSpPr/>
          <p:nvPr>
            <p:custDataLst>
              <p:tags r:id="rId7"/>
            </p:custDataLst>
          </p:nvPr>
        </p:nvCxnSpPr>
        <p:spPr bwMode="auto">
          <a:xfrm flipH="1" flipV="1">
            <a:off x="6876256" y="3356992"/>
            <a:ext cx="72008" cy="1728192"/>
          </a:xfrm>
          <a:prstGeom prst="straightConnector1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5" name="文本框 4"/>
          <p:cNvSpPr txBox="1"/>
          <p:nvPr/>
        </p:nvSpPr>
        <p:spPr>
          <a:xfrm>
            <a:off x="107315" y="4941570"/>
            <a:ext cx="389953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 smtClean="0">
                <a:sym typeface="+mn-ea"/>
              </a:rPr>
              <a:t>按客户产品图，修改后模仁，镶件，顶针</a:t>
            </a:r>
            <a:endParaRPr lang="zh-CN" altLang="en-US" dirty="0" smtClean="0"/>
          </a:p>
          <a:p>
            <a:r>
              <a:rPr lang="en-US" altLang="zh-CN" dirty="0">
                <a:sym typeface="+mn-ea"/>
              </a:rPr>
              <a:t>according to client data to modified core,insert, and ejector pins</a:t>
            </a:r>
            <a:endParaRPr lang="en-US" altLang="zh-CN" dirty="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84345" y="5085080"/>
            <a:ext cx="4572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 smtClean="0">
                <a:sym typeface="+mn-ea"/>
              </a:rPr>
              <a:t>新产品这</a:t>
            </a:r>
            <a:r>
              <a:rPr lang="en-US" altLang="zh-CN" dirty="0" smtClean="0">
                <a:sym typeface="+mn-ea"/>
              </a:rPr>
              <a:t>2</a:t>
            </a:r>
            <a:r>
              <a:rPr lang="zh-CN" altLang="en-US" dirty="0" smtClean="0">
                <a:sym typeface="+mn-ea"/>
              </a:rPr>
              <a:t>个位置减胶，后模仁黄色面位置烧焊</a:t>
            </a:r>
            <a:endParaRPr lang="zh-CN" altLang="en-US" dirty="0" smtClean="0"/>
          </a:p>
          <a:p>
            <a:r>
              <a:rPr lang="en-US" altLang="zh-CN" dirty="0">
                <a:sym typeface="+mn-ea"/>
              </a:rPr>
              <a:t>These two position have reduced resin. related core side need welding at yellow surfaces.</a:t>
            </a:r>
            <a:endParaRPr lang="en-US" altLang="zh-CN" dirty="0"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41204" y="1240712"/>
            <a:ext cx="2959188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40712"/>
            <a:ext cx="3124428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C2554-F870-4A08-A1C3-34A0352C7FE6}" type="datetime1">
              <a:rPr lang="zh-CN" altLang="de-DE" smtClean="0"/>
            </a:fld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 </a:t>
            </a:r>
            <a:fld id="{E845B4C9-1983-45C7-B1E1-15931573A206}" type="slidenum">
              <a:rPr lang="en-US" altLang="zh-CN" smtClean="0"/>
            </a:fld>
            <a:r>
              <a:rPr lang="en-US" altLang="zh-CN" smtClean="0"/>
              <a:t>/6</a:t>
            </a:r>
            <a:endParaRPr lang="en-US" altLang="zh-CN"/>
          </a:p>
        </p:txBody>
      </p:sp>
      <p:cxnSp>
        <p:nvCxnSpPr>
          <p:cNvPr id="14" name="直接箭头连接符 13"/>
          <p:cNvCxnSpPr/>
          <p:nvPr/>
        </p:nvCxnSpPr>
        <p:spPr bwMode="auto">
          <a:xfrm flipV="1">
            <a:off x="2917923" y="2852936"/>
            <a:ext cx="0" cy="1980000"/>
          </a:xfrm>
          <a:prstGeom prst="straightConnector1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15" name="TextBox 14"/>
          <p:cNvSpPr txBox="1"/>
          <p:nvPr/>
        </p:nvSpPr>
        <p:spPr>
          <a:xfrm>
            <a:off x="2053827" y="4796944"/>
            <a:ext cx="21602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行位这个位置烧焊</a:t>
            </a:r>
            <a:endParaRPr lang="zh-CN" altLang="en-US" dirty="0" smtClean="0"/>
          </a:p>
          <a:p>
            <a:r>
              <a:rPr lang="en-US" altLang="zh-CN" dirty="0"/>
              <a:t>welding here on slider</a:t>
            </a:r>
            <a:endParaRPr lang="en-US" altLang="zh-CN" dirty="0"/>
          </a:p>
        </p:txBody>
      </p:sp>
      <p:cxnSp>
        <p:nvCxnSpPr>
          <p:cNvPr id="8" name="直接箭头连接符 7"/>
          <p:cNvCxnSpPr/>
          <p:nvPr/>
        </p:nvCxnSpPr>
        <p:spPr bwMode="auto">
          <a:xfrm flipV="1">
            <a:off x="5986219" y="2852936"/>
            <a:ext cx="0" cy="1872000"/>
          </a:xfrm>
          <a:prstGeom prst="straightConnector1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9" name="TextBox 8"/>
          <p:cNvSpPr txBox="1"/>
          <p:nvPr/>
        </p:nvSpPr>
        <p:spPr>
          <a:xfrm>
            <a:off x="5122123" y="4796944"/>
            <a:ext cx="21602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行位这个位置烧焊</a:t>
            </a:r>
            <a:endParaRPr lang="zh-CN" altLang="en-US" dirty="0" smtClean="0"/>
          </a:p>
          <a:p>
            <a:r>
              <a:rPr lang="en-US" altLang="zh-CN" dirty="0"/>
              <a:t>welding here on slider</a:t>
            </a:r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C2554-F870-4A08-A1C3-34A0352C7FE6}" type="datetime1">
              <a:rPr lang="zh-CN" altLang="de-DE" smtClean="0"/>
            </a:fld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P </a:t>
            </a:r>
            <a:fld id="{E845B4C9-1983-45C7-B1E1-15931573A206}" type="slidenum">
              <a:rPr lang="en-US" altLang="zh-CN" smtClean="0"/>
            </a:fld>
            <a:r>
              <a:rPr lang="en-US" altLang="zh-CN" smtClean="0"/>
              <a:t>/6</a:t>
            </a:r>
            <a:endParaRPr lang="en-US" altLang="zh-CN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1052736"/>
            <a:ext cx="129479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052736"/>
            <a:ext cx="2808312" cy="1954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052736"/>
            <a:ext cx="1832911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3409" y="1052736"/>
            <a:ext cx="2182979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5135610" y="5765194"/>
            <a:ext cx="32528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/>
              <a:t>0486-002549-01_AF--_RR45_TIOE_LI_ZIERLEISTE</a:t>
            </a:r>
            <a:r>
              <a:rPr lang="en-US" altLang="zh-CN" sz="1000" dirty="0" smtClean="0"/>
              <a:t>_</a:t>
            </a:r>
            <a:endParaRPr lang="en-US" altLang="zh-CN" sz="1000" dirty="0" smtClean="0"/>
          </a:p>
          <a:p>
            <a:r>
              <a:rPr lang="en-US" altLang="zh-CN" sz="1000" dirty="0" smtClean="0"/>
              <a:t>ABSCHLUSS_TVKL_VO_2025-12-16_RB-</a:t>
            </a:r>
            <a:endParaRPr lang="zh-CN" altLang="en-US" sz="1000" dirty="0"/>
          </a:p>
        </p:txBody>
      </p:sp>
      <p:sp>
        <p:nvSpPr>
          <p:cNvPr id="17" name="TextBox 16"/>
          <p:cNvSpPr txBox="1"/>
          <p:nvPr/>
        </p:nvSpPr>
        <p:spPr>
          <a:xfrm>
            <a:off x="323528" y="5765194"/>
            <a:ext cx="3324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/>
              <a:t>0486-002549-02_AF--_RR45_TIOE_RE_ZIERLEISTE</a:t>
            </a:r>
            <a:r>
              <a:rPr lang="en-US" altLang="zh-CN" sz="1000" dirty="0" smtClean="0"/>
              <a:t>_</a:t>
            </a:r>
            <a:endParaRPr lang="en-US" altLang="zh-CN" sz="1000" dirty="0" smtClean="0"/>
          </a:p>
          <a:p>
            <a:r>
              <a:rPr lang="en-US" altLang="zh-CN" sz="1000" dirty="0" smtClean="0"/>
              <a:t>ABSCHLUSS_TVKL_VO_2025-12-16_RB-</a:t>
            </a:r>
            <a:endParaRPr lang="zh-CN" altLang="en-US" sz="1000" dirty="0"/>
          </a:p>
        </p:txBody>
      </p:sp>
      <p:sp>
        <p:nvSpPr>
          <p:cNvPr id="18" name="TextBox 17"/>
          <p:cNvSpPr txBox="1"/>
          <p:nvPr/>
        </p:nvSpPr>
        <p:spPr>
          <a:xfrm>
            <a:off x="323292" y="4589631"/>
            <a:ext cx="8387715" cy="107632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顶针和刻字干涉，是否</a:t>
            </a:r>
            <a:r>
              <a:rPr lang="en-US" altLang="zh-CN" dirty="0" smtClean="0"/>
              <a:t>OK?</a:t>
            </a:r>
            <a:endParaRPr lang="en-US" altLang="zh-CN" dirty="0" smtClean="0"/>
          </a:p>
          <a:p>
            <a:r>
              <a:rPr lang="en-US" altLang="zh-CN" dirty="0" smtClean="0"/>
              <a:t>The grid matrix has interfered with two ejecotor pins</a:t>
            </a:r>
            <a:endParaRPr lang="en-US" altLang="zh-CN" dirty="0" smtClean="0"/>
          </a:p>
          <a:p>
            <a:r>
              <a:rPr lang="zh-CN" altLang="en-US" dirty="0" smtClean="0"/>
              <a:t>如果要取消干涉，刻字需要往箭头方向移动</a:t>
            </a:r>
            <a:r>
              <a:rPr lang="en-US" altLang="zh-CN" dirty="0" smtClean="0"/>
              <a:t>2.5mm</a:t>
            </a:r>
            <a:endParaRPr lang="en-US" altLang="zh-CN" dirty="0" smtClean="0"/>
          </a:p>
          <a:p>
            <a:r>
              <a:rPr lang="en-US" altLang="zh-CN" dirty="0" smtClean="0"/>
              <a:t>If need to avoid the interference, then need to move the grid matrix as arrow shows 2.5mm.</a:t>
            </a:r>
            <a:endParaRPr lang="zh-CN" altLang="en-US" dirty="0"/>
          </a:p>
        </p:txBody>
      </p:sp>
      <p:cxnSp>
        <p:nvCxnSpPr>
          <p:cNvPr id="20" name="直接箭头连接符 19"/>
          <p:cNvCxnSpPr/>
          <p:nvPr/>
        </p:nvCxnSpPr>
        <p:spPr bwMode="auto">
          <a:xfrm>
            <a:off x="2411760" y="3068960"/>
            <a:ext cx="1440160" cy="0"/>
          </a:xfrm>
          <a:prstGeom prst="straightConnector1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</p:spPr>
      </p:cxnSp>
      <p:cxnSp>
        <p:nvCxnSpPr>
          <p:cNvPr id="22" name="直接箭头连接符 21"/>
          <p:cNvCxnSpPr/>
          <p:nvPr/>
        </p:nvCxnSpPr>
        <p:spPr bwMode="auto">
          <a:xfrm flipH="1">
            <a:off x="7524328" y="3789040"/>
            <a:ext cx="1224136" cy="0"/>
          </a:xfrm>
          <a:prstGeom prst="straightConnector1">
            <a:avLst/>
          </a:prstGeom>
          <a:noFill/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</p:spPr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74.70740157480316,&quot;left&quot;:8.45,&quot;top&quot;:82.89259842519685,&quot;width&quot;:1007.7199212598425}"/>
</p:tagLst>
</file>

<file path=ppt/tags/tag2.xml><?xml version="1.0" encoding="utf-8"?>
<p:tagLst xmlns:p="http://schemas.openxmlformats.org/presentationml/2006/main">
  <p:tag name="KSO_WM_DIAGRAM_VIRTUALLY_FRAME" val="{&quot;height&quot;:374.70740157480316,&quot;left&quot;:8.45,&quot;top&quot;:82.89259842519685,&quot;width&quot;:1007.7199212598425}"/>
</p:tagLst>
</file>

<file path=ppt/tags/tag3.xml><?xml version="1.0" encoding="utf-8"?>
<p:tagLst xmlns:p="http://schemas.openxmlformats.org/presentationml/2006/main">
  <p:tag name="KSO_WM_DIAGRAM_VIRTUALLY_FRAME" val="{&quot;height&quot;:374.70740157480316,&quot;left&quot;:8.45,&quot;top&quot;:82.89259842519685,&quot;width&quot;:1007.7199212598425}"/>
</p:tagLst>
</file>

<file path=ppt/tags/tag4.xml><?xml version="1.0" encoding="utf-8"?>
<p:tagLst xmlns:p="http://schemas.openxmlformats.org/presentationml/2006/main">
  <p:tag name="KSO_WM_DIAGRAM_VIRTUALLY_FRAME" val="{&quot;height&quot;:374.70740157480316,&quot;left&quot;:8.45,&quot;top&quot;:82.89259842519685,&quot;width&quot;:1007.7199212598425}"/>
</p:tagLst>
</file>

<file path=ppt/tags/tag5.xml><?xml version="1.0" encoding="utf-8"?>
<p:tagLst xmlns:p="http://schemas.openxmlformats.org/presentationml/2006/main">
  <p:tag name="KSO_WM_DIAGRAM_VIRTUALLY_FRAME" val="{&quot;height&quot;:374.70740157480316,&quot;left&quot;:8.45,&quot;top&quot;:82.89259842519685,&quot;width&quot;:1007.7199212598425}"/>
</p:tagLst>
</file>

<file path=ppt/theme/theme1.xml><?xml version="1.0" encoding="utf-8"?>
<a:theme xmlns:a="http://schemas.openxmlformats.org/drawingml/2006/main" name="W10249408-(JSY-765)">
  <a:themeElements>
    <a:clrScheme name="W10249408-(JSY-765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10249408-(JSY-765)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rgbClr val="0000FF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600" b="1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W10249408-(JSY-765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10249408-(JSY-765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10249408-(JSY-765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W10249408-(JSY-765)</Template>
  <TotalTime>0</TotalTime>
  <Words>604</Words>
  <Application>WPS 演示</Application>
  <PresentationFormat>全屏显示(4:3)</PresentationFormat>
  <Paragraphs>35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Arial Black</vt:lpstr>
      <vt:lpstr>微软雅黑</vt:lpstr>
      <vt:lpstr>Arial Unicode MS</vt:lpstr>
      <vt:lpstr>W10249408-(JSY-765)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李静宇</cp:lastModifiedBy>
  <cp:revision>1025</cp:revision>
  <dcterms:created xsi:type="dcterms:W3CDTF">2009-10-12T02:20:00Z</dcterms:created>
  <dcterms:modified xsi:type="dcterms:W3CDTF">2026-01-17T09:34:24Z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24BB91FD53DD4193AD33B64E6D0E57A1_12</vt:lpwstr>
  </property>
  <property fmtid="{D5CDD505-2E9C-101B-9397-08002B2CF9AE}" pid="3" name="KSOProductBuildVer">
    <vt:lpwstr>2052-12.1.0.24034</vt:lpwstr>
  </property>
</Properties>
</file>